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96" r:id="rId1"/>
    <p:sldMasterId id="2147483711" r:id="rId2"/>
  </p:sldMasterIdLst>
  <p:notesMasterIdLst>
    <p:notesMasterId r:id="rId25"/>
  </p:notesMasterIdLst>
  <p:handoutMasterIdLst>
    <p:handoutMasterId r:id="rId26"/>
  </p:handoutMasterIdLst>
  <p:sldIdLst>
    <p:sldId id="337" r:id="rId3"/>
    <p:sldId id="257" r:id="rId4"/>
    <p:sldId id="311" r:id="rId5"/>
    <p:sldId id="314" r:id="rId6"/>
    <p:sldId id="315" r:id="rId7"/>
    <p:sldId id="318" r:id="rId8"/>
    <p:sldId id="363" r:id="rId9"/>
    <p:sldId id="262" r:id="rId10"/>
    <p:sldId id="263" r:id="rId11"/>
    <p:sldId id="339" r:id="rId12"/>
    <p:sldId id="264" r:id="rId13"/>
    <p:sldId id="365" r:id="rId14"/>
    <p:sldId id="267" r:id="rId15"/>
    <p:sldId id="340" r:id="rId16"/>
    <p:sldId id="341" r:id="rId17"/>
    <p:sldId id="342" r:id="rId18"/>
    <p:sldId id="345" r:id="rId19"/>
    <p:sldId id="347" r:id="rId20"/>
    <p:sldId id="352" r:id="rId21"/>
    <p:sldId id="366" r:id="rId22"/>
    <p:sldId id="367" r:id="rId23"/>
    <p:sldId id="36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444"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31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7CE65C-8334-499C-ACDC-4CC467790BF4}" type="datetimeFigureOut">
              <a:rPr lang="fr-FR" smtClean="0"/>
              <a:pPr/>
              <a:t>04/09/2019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B38E0B-8998-459C-ABE2-A5A20AF3C931}" type="slidenum">
              <a:rPr lang="fr-FR" smtClean="0"/>
              <a:pPr/>
              <a:t>‹N°›</a:t>
            </a:fld>
            <a:endParaRPr lang="fr-FR"/>
          </a:p>
        </p:txBody>
      </p:sp>
    </p:spTree>
    <p:extLst>
      <p:ext uri="{BB962C8B-B14F-4D97-AF65-F5344CB8AC3E}">
        <p14:creationId xmlns:p14="http://schemas.microsoft.com/office/powerpoint/2010/main" val="612495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C380B-71D1-4E10-926E-5D7E18E65681}" type="datetimeFigureOut">
              <a:rPr lang="fr-FR" smtClean="0"/>
              <a:pPr/>
              <a:t>04/09/2019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C3318-65A3-490F-B1F3-1B47427050AB}" type="slidenum">
              <a:rPr lang="fr-FR" smtClean="0"/>
              <a:pPr/>
              <a:t>‹N°›</a:t>
            </a:fld>
            <a:endParaRPr lang="fr-FR"/>
          </a:p>
        </p:txBody>
      </p:sp>
    </p:spTree>
    <p:extLst>
      <p:ext uri="{BB962C8B-B14F-4D97-AF65-F5344CB8AC3E}">
        <p14:creationId xmlns:p14="http://schemas.microsoft.com/office/powerpoint/2010/main" val="78122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r.wikipedia.org/wiki/Sorcie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BAC3318-65A3-490F-B1F3-1B47427050AB}"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lnSpc>
                <a:spcPct val="150000"/>
              </a:lnSpc>
              <a:buFont typeface="Wingdings" pitchFamily="2" charset="2"/>
              <a:buChar char="§"/>
            </a:pPr>
            <a:r>
              <a:rPr lang="fr-FR" sz="1200" dirty="0" smtClean="0">
                <a:solidFill>
                  <a:schemeClr val="tx1"/>
                </a:solidFill>
                <a:latin typeface="Times New Roman" pitchFamily="18" charset="0"/>
                <a:ea typeface="+mn-ea"/>
                <a:cs typeface="Times New Roman" pitchFamily="18" charset="0"/>
              </a:rPr>
              <a:t>le </a:t>
            </a:r>
            <a:r>
              <a:rPr lang="fr-FR" sz="1200" dirty="0" smtClean="0">
                <a:solidFill>
                  <a:schemeClr val="tx1"/>
                </a:solidFill>
                <a:latin typeface="Times New Roman" pitchFamily="18" charset="0"/>
                <a:ea typeface="+mn-ea"/>
                <a:cs typeface="Times New Roman" pitchFamily="18" charset="0"/>
                <a:hlinkClick r:id="rId3" tooltip="Sorcier"/>
              </a:rPr>
              <a:t>sorcier</a:t>
            </a:r>
            <a:r>
              <a:rPr lang="fr-FR" sz="1200" dirty="0" smtClean="0">
                <a:solidFill>
                  <a:schemeClr val="tx1"/>
                </a:solidFill>
                <a:latin typeface="Times New Roman" pitchFamily="18" charset="0"/>
                <a:ea typeface="+mn-ea"/>
                <a:cs typeface="Times New Roman" pitchFamily="18" charset="0"/>
              </a:rPr>
              <a:t> est un jeteur de sort, recourant à la magie. Il peut être "spécialiste" d'un domaine, telle la communication avec les esprits, généralement de défunts</a:t>
            </a:r>
            <a:endParaRPr lang="fr-FR" sz="1200" b="1" kern="0" dirty="0" smtClean="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3BAC3318-65A3-490F-B1F3-1B47427050AB}"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latin typeface="Times New Roman" pitchFamily="18" charset="0"/>
                <a:cs typeface="Times New Roman" pitchFamily="18" charset="0"/>
              </a:rPr>
              <a:t>Il apparaît que ce sont les membres de la communauté qui font appel à ces étrangers  pour donner confirmation de l’accusation de sorcellerie. </a:t>
            </a:r>
            <a:endParaRPr lang="fr-FR" dirty="0"/>
          </a:p>
        </p:txBody>
      </p:sp>
      <p:sp>
        <p:nvSpPr>
          <p:cNvPr id="4" name="Espace réservé du numéro de diapositive 3"/>
          <p:cNvSpPr>
            <a:spLocks noGrp="1"/>
          </p:cNvSpPr>
          <p:nvPr>
            <p:ph type="sldNum" sz="quarter" idx="10"/>
          </p:nvPr>
        </p:nvSpPr>
        <p:spPr/>
        <p:txBody>
          <a:bodyPr/>
          <a:lstStyle/>
          <a:p>
            <a:fld id="{3BAC3318-65A3-490F-B1F3-1B47427050AB}"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latin typeface="Times New Roman" pitchFamily="18" charset="0"/>
                <a:cs typeface="Times New Roman" pitchFamily="18" charset="0"/>
              </a:rPr>
              <a:t>Cette croyance se forge dans le milieu de vie et se perpétue de génération en génération. </a:t>
            </a:r>
            <a:endParaRPr lang="fr-FR" dirty="0"/>
          </a:p>
        </p:txBody>
      </p:sp>
      <p:sp>
        <p:nvSpPr>
          <p:cNvPr id="4" name="Espace réservé du numéro de diapositive 3"/>
          <p:cNvSpPr>
            <a:spLocks noGrp="1"/>
          </p:cNvSpPr>
          <p:nvPr>
            <p:ph type="sldNum" sz="quarter" idx="10"/>
          </p:nvPr>
        </p:nvSpPr>
        <p:spPr/>
        <p:txBody>
          <a:bodyPr/>
          <a:lstStyle/>
          <a:p>
            <a:fld id="{3BAC3318-65A3-490F-B1F3-1B47427050AB}" type="slidenum">
              <a:rPr lang="fr-FR" smtClean="0"/>
              <a:pPr/>
              <a:t>10</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Times New Roman" pitchFamily="18" charset="0"/>
                <a:cs typeface="Times New Roman" pitchFamily="18" charset="0"/>
              </a:rPr>
              <a:t>Ici, beaucoup de jeunes gens vont en Côte d’Ivoire pour avoir un travail. </a:t>
            </a:r>
            <a:br>
              <a:rPr lang="fr-FR" sz="1200" dirty="0" smtClean="0">
                <a:latin typeface="Times New Roman" pitchFamily="18" charset="0"/>
                <a:cs typeface="Times New Roman" pitchFamily="18" charset="0"/>
              </a:rPr>
            </a:br>
            <a:r>
              <a:rPr lang="fr-FR" sz="1200" dirty="0" smtClean="0">
                <a:latin typeface="Times New Roman" pitchFamily="18" charset="0"/>
                <a:cs typeface="Times New Roman" pitchFamily="18" charset="0"/>
              </a:rPr>
              <a:t>Lorsqu’ils reviennent, ils trouvent que leur maman a été chassée </a:t>
            </a:r>
            <a:br>
              <a:rPr lang="fr-FR" sz="1200" dirty="0" smtClean="0">
                <a:latin typeface="Times New Roman" pitchFamily="18" charset="0"/>
                <a:cs typeface="Times New Roman" pitchFamily="18" charset="0"/>
              </a:rPr>
            </a:br>
            <a:r>
              <a:rPr lang="fr-FR" sz="1200" dirty="0" smtClean="0">
                <a:latin typeface="Times New Roman" pitchFamily="18" charset="0"/>
                <a:cs typeface="Times New Roman" pitchFamily="18" charset="0"/>
              </a:rPr>
              <a:t>et qu’elle est décédée en terre d’exil. Leur terre a été récupérée par la grande famille.</a:t>
            </a:r>
          </a:p>
          <a:p>
            <a:endParaRPr lang="fr-FR" dirty="0"/>
          </a:p>
        </p:txBody>
      </p:sp>
      <p:sp>
        <p:nvSpPr>
          <p:cNvPr id="4" name="Espace réservé du numéro de diapositive 3"/>
          <p:cNvSpPr>
            <a:spLocks noGrp="1"/>
          </p:cNvSpPr>
          <p:nvPr>
            <p:ph type="sldNum" sz="quarter" idx="10"/>
          </p:nvPr>
        </p:nvSpPr>
        <p:spPr/>
        <p:txBody>
          <a:bodyPr/>
          <a:lstStyle/>
          <a:p>
            <a:fld id="{3BAC3318-65A3-490F-B1F3-1B47427050AB}"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fr-F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fr-FR"/>
          </a:p>
        </p:txBody>
      </p:sp>
      <p:sp>
        <p:nvSpPr>
          <p:cNvPr id="128002" name="Rectangle 2"/>
          <p:cNvSpPr>
            <a:spLocks noGrp="1" noChangeArrowheads="1"/>
          </p:cNvSpPr>
          <p:nvPr>
            <p:ph type="ctrTitle"/>
          </p:nvPr>
        </p:nvSpPr>
        <p:spPr>
          <a:xfrm>
            <a:off x="914400" y="1524000"/>
            <a:ext cx="7623175" cy="1752600"/>
          </a:xfrm>
        </p:spPr>
        <p:txBody>
          <a:bodyPr/>
          <a:lstStyle>
            <a:lvl1pPr>
              <a:defRPr sz="5000"/>
            </a:lvl1pPr>
          </a:lstStyle>
          <a:p>
            <a:r>
              <a:rPr lang="fr-FR" altLang="en-US" smtClean="0"/>
              <a:t>Cliquez pour modifier le style du titre</a:t>
            </a:r>
            <a:endParaRPr lang="fr-FR" altLang="en-US"/>
          </a:p>
        </p:txBody>
      </p:sp>
      <p:sp>
        <p:nvSpPr>
          <p:cNvPr id="12800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fr-FR" altLang="en-US" smtClean="0"/>
              <a:t>Cliquez pour modifier le style des sous-titres du masque</a:t>
            </a:r>
            <a:endParaRPr lang="fr-FR" altLang="en-US"/>
          </a:p>
        </p:txBody>
      </p:sp>
      <p:sp>
        <p:nvSpPr>
          <p:cNvPr id="6" name="Rectangle 4"/>
          <p:cNvSpPr>
            <a:spLocks noGrp="1" noChangeArrowheads="1"/>
          </p:cNvSpPr>
          <p:nvPr>
            <p:ph type="dt" sz="half" idx="10"/>
          </p:nvPr>
        </p:nvSpPr>
        <p:spPr/>
        <p:txBody>
          <a:bodyPr/>
          <a:lstStyle>
            <a:lvl1pPr>
              <a:defRPr smtClean="0"/>
            </a:lvl1pPr>
          </a:lstStyle>
          <a:p>
            <a:fld id="{53BF44B4-3C20-4D0F-AB82-84CE1C3CADBB}" type="datetime1">
              <a:rPr lang="fr-FR" smtClean="0"/>
              <a:pPr/>
              <a:t>04/09/2019</a:t>
            </a:fld>
            <a:endParaRPr lang="fr-FR"/>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endParaRPr lang="fr-FR"/>
          </a:p>
        </p:txBody>
      </p:sp>
      <p:sp>
        <p:nvSpPr>
          <p:cNvPr id="8" name="Rectangle 6"/>
          <p:cNvSpPr>
            <a:spLocks noGrp="1" noChangeArrowheads="1"/>
          </p:cNvSpPr>
          <p:nvPr>
            <p:ph type="sldNum" sz="quarter" idx="12"/>
          </p:nvPr>
        </p:nvSpPr>
        <p:spPr/>
        <p:txBody>
          <a:bodyPr/>
          <a:lstStyle>
            <a:lvl1pPr>
              <a:defRPr smtClean="0"/>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0A04319F-B464-43B5-90D4-56EDD61E4005}" type="datetime1">
              <a:rPr lang="fr-FR" smtClean="0"/>
              <a:pPr/>
              <a:t>04/09/2019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1BE2828B-079E-42F6-8B58-347D64BFE535}" type="datetime1">
              <a:rPr lang="fr-FR" smtClean="0"/>
              <a:pPr/>
              <a:t>04/09/2019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30725"/>
          </a:xfrm>
        </p:spPr>
        <p:txBody>
          <a:bodyPr/>
          <a:lstStyle/>
          <a:p>
            <a:pPr lvl="0"/>
            <a:r>
              <a:rPr lang="fr-FR" noProof="0" smtClean="0"/>
              <a:t>Cliquez sur l'icône pour ajouter un tableau</a:t>
            </a:r>
          </a:p>
        </p:txBody>
      </p:sp>
      <p:sp>
        <p:nvSpPr>
          <p:cNvPr id="4" name="Rectangle 4"/>
          <p:cNvSpPr>
            <a:spLocks noGrp="1" noChangeArrowheads="1"/>
          </p:cNvSpPr>
          <p:nvPr>
            <p:ph type="dt" sz="half" idx="10"/>
          </p:nvPr>
        </p:nvSpPr>
        <p:spPr>
          <a:ln/>
        </p:spPr>
        <p:txBody>
          <a:bodyPr/>
          <a:lstStyle>
            <a:lvl1pPr>
              <a:defRPr/>
            </a:lvl1pPr>
          </a:lstStyle>
          <a:p>
            <a:fld id="{2CCD19DF-D602-44D8-AFB6-0257648500B9}" type="datetime1">
              <a:rPr lang="fr-FR" smtClean="0"/>
              <a:pPr/>
              <a:t>04/09/2019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re et 2 contenus sur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half" idx="3"/>
          </p:nvPr>
        </p:nvSpPr>
        <p:spPr>
          <a:xfrm>
            <a:off x="457200" y="3941763"/>
            <a:ext cx="8229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dt" sz="half" idx="10"/>
          </p:nvPr>
        </p:nvSpPr>
        <p:spPr>
          <a:ln/>
        </p:spPr>
        <p:txBody>
          <a:bodyPr/>
          <a:lstStyle>
            <a:lvl1pPr>
              <a:defRPr/>
            </a:lvl1pPr>
          </a:lstStyle>
          <a:p>
            <a:fld id="{4A09445E-045D-4C4B-A2D0-3FACD458F38D}" type="datetime1">
              <a:rPr lang="fr-FR" smtClean="0"/>
              <a:pPr/>
              <a:t>04/09/2019</a:t>
            </a:fld>
            <a:endParaRPr lang="fr-FR"/>
          </a:p>
        </p:txBody>
      </p:sp>
      <p:sp>
        <p:nvSpPr>
          <p:cNvPr id="7" name="Rectangle 5"/>
          <p:cNvSpPr>
            <a:spLocks noGrp="1" noChangeArrowheads="1"/>
          </p:cNvSpPr>
          <p:nvPr>
            <p:ph type="ftr" sz="quarter" idx="11"/>
          </p:nvPr>
        </p:nvSpPr>
        <p:spPr>
          <a:ln/>
        </p:spPr>
        <p:txBody>
          <a:bodyPr/>
          <a:lstStyle>
            <a:lvl1pPr>
              <a:defRPr/>
            </a:lvl1pPr>
          </a:lstStyle>
          <a:p>
            <a:endParaRPr lang="fr-FR"/>
          </a:p>
        </p:txBody>
      </p:sp>
      <p:sp>
        <p:nvSpPr>
          <p:cNvPr id="8"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re et contenu sur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8229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3941763"/>
            <a:ext cx="8229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fld id="{99DAEDB1-B003-4293-B696-2D9FB84ECE8F}" type="datetime1">
              <a:rPr lang="fr-FR" smtClean="0"/>
              <a:pPr/>
              <a:t>04/09/2019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bg bwMode="auto">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fr-FR" smtClean="0"/>
              <a:t>Cliquez pour modifier le style du titre</a:t>
            </a:r>
            <a:endParaRPr lang="en-US"/>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fr-FR" smtClean="0"/>
              <a:t>Cliquez pour modifier le style des sous-titres du masque</a:t>
            </a:r>
            <a:endParaRPr lang="en-US"/>
          </a:p>
        </p:txBody>
      </p:sp>
      <p:sp>
        <p:nvSpPr>
          <p:cNvPr id="4" name="Rectangle 4"/>
          <p:cNvSpPr>
            <a:spLocks noGrp="1" noChangeArrowheads="1"/>
          </p:cNvSpPr>
          <p:nvPr>
            <p:ph type="dt" sz="half" idx="10"/>
          </p:nvPr>
        </p:nvSpPr>
        <p:spPr/>
        <p:txBody>
          <a:bodyPr/>
          <a:lstStyle>
            <a:lvl1pPr>
              <a:defRPr smtClean="0"/>
            </a:lvl1pPr>
          </a:lstStyle>
          <a:p>
            <a:pPr>
              <a:defRPr/>
            </a:pPr>
            <a:fld id="{F54FE846-C211-4295-8C59-0898022A2D99}" type="datetime1">
              <a:rPr lang="fr-FR" smtClean="0"/>
              <a:pPr>
                <a:defRPr/>
              </a:pPr>
              <a:t>04/09/2019</a:t>
            </a:fld>
            <a:endParaRPr lang="fr-FR"/>
          </a:p>
        </p:txBody>
      </p:sp>
      <p:sp>
        <p:nvSpPr>
          <p:cNvPr id="5" name="Rectangle 5"/>
          <p:cNvSpPr>
            <a:spLocks noGrp="1" noChangeArrowheads="1"/>
          </p:cNvSpPr>
          <p:nvPr>
            <p:ph type="ftr" sz="quarter" idx="11"/>
          </p:nvPr>
        </p:nvSpPr>
        <p:spPr/>
        <p:txBody>
          <a:bodyPr/>
          <a:lstStyle>
            <a:lvl1pPr>
              <a:defRPr smtClean="0"/>
            </a:lvl1pPr>
          </a:lstStyle>
          <a:p>
            <a:pPr>
              <a:defRPr/>
            </a:pPr>
            <a:endParaRPr lang="fr-FR"/>
          </a:p>
        </p:txBody>
      </p:sp>
      <p:sp>
        <p:nvSpPr>
          <p:cNvPr id="6" name="Rectangle 6"/>
          <p:cNvSpPr>
            <a:spLocks noGrp="1" noChangeArrowheads="1"/>
          </p:cNvSpPr>
          <p:nvPr>
            <p:ph type="sldNum" sz="quarter" idx="12"/>
          </p:nvPr>
        </p:nvSpPr>
        <p:spPr/>
        <p:txBody>
          <a:bodyPr/>
          <a:lstStyle>
            <a:lvl1pPr>
              <a:defRPr smtClean="0"/>
            </a:lvl1pPr>
          </a:lstStyle>
          <a:p>
            <a:pPr>
              <a:defRPr/>
            </a:pPr>
            <a:fld id="{59E174DD-2513-453A-BD97-07236BDCD62A}"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fr-F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8"/>
          <p:cNvSpPr>
            <a:spLocks noGrp="1" noChangeArrowheads="1"/>
          </p:cNvSpPr>
          <p:nvPr>
            <p:ph type="dt" sz="half" idx="10"/>
          </p:nvPr>
        </p:nvSpPr>
        <p:spPr>
          <a:ln/>
        </p:spPr>
        <p:txBody>
          <a:bodyPr/>
          <a:lstStyle>
            <a:lvl1pPr>
              <a:defRPr/>
            </a:lvl1pPr>
          </a:lstStyle>
          <a:p>
            <a:pPr>
              <a:defRPr/>
            </a:pPr>
            <a:fld id="{A2D0B5FA-A2FC-4B2C-B62B-20DAEFA26C9B}" type="datetime1">
              <a:rPr lang="fr-FR" smtClean="0"/>
              <a:pPr>
                <a:defRPr/>
              </a:pPr>
              <a:t>04/09/2019</a:t>
            </a:fld>
            <a:endParaRPr lang="fr-FR"/>
          </a:p>
        </p:txBody>
      </p:sp>
      <p:sp>
        <p:nvSpPr>
          <p:cNvPr id="5" name="Rectangle 9"/>
          <p:cNvSpPr>
            <a:spLocks noGrp="1" noChangeArrowheads="1"/>
          </p:cNvSpPr>
          <p:nvPr>
            <p:ph type="ftr" sz="quarter" idx="11"/>
          </p:nvPr>
        </p:nvSpPr>
        <p:spPr>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11BA4170-8142-4CEE-8975-73CA4A018D02}" type="slidenum">
              <a:rPr lang="en-US"/>
              <a:pPr>
                <a:defRPr/>
              </a:pPr>
              <a:t>‹N°›</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8"/>
          <p:cNvSpPr>
            <a:spLocks noGrp="1" noChangeArrowheads="1"/>
          </p:cNvSpPr>
          <p:nvPr>
            <p:ph type="dt" sz="half" idx="10"/>
          </p:nvPr>
        </p:nvSpPr>
        <p:spPr>
          <a:ln/>
        </p:spPr>
        <p:txBody>
          <a:bodyPr/>
          <a:lstStyle>
            <a:lvl1pPr>
              <a:defRPr/>
            </a:lvl1pPr>
          </a:lstStyle>
          <a:p>
            <a:pPr>
              <a:defRPr/>
            </a:pPr>
            <a:fld id="{7719A2B2-CCE6-4559-A4AC-E2037AECB395}" type="datetime1">
              <a:rPr lang="fr-FR" smtClean="0"/>
              <a:pPr>
                <a:defRPr/>
              </a:pPr>
              <a:t>04/09/2019</a:t>
            </a:fld>
            <a:endParaRPr lang="fr-FR"/>
          </a:p>
        </p:txBody>
      </p:sp>
      <p:sp>
        <p:nvSpPr>
          <p:cNvPr id="5" name="Rectangle 9"/>
          <p:cNvSpPr>
            <a:spLocks noGrp="1" noChangeArrowheads="1"/>
          </p:cNvSpPr>
          <p:nvPr>
            <p:ph type="ftr" sz="quarter" idx="11"/>
          </p:nvPr>
        </p:nvSpPr>
        <p:spPr>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8BB61A42-1FB1-4EEB-9328-D80C91841F69}" type="slidenum">
              <a:rPr lang="en-US"/>
              <a:pPr>
                <a:defRPr/>
              </a:pPr>
              <a:t>‹N°›</a:t>
            </a:fld>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fr-FR"/>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8"/>
          <p:cNvSpPr>
            <a:spLocks noGrp="1" noChangeArrowheads="1"/>
          </p:cNvSpPr>
          <p:nvPr>
            <p:ph type="dt" sz="half" idx="10"/>
          </p:nvPr>
        </p:nvSpPr>
        <p:spPr>
          <a:ln/>
        </p:spPr>
        <p:txBody>
          <a:bodyPr/>
          <a:lstStyle>
            <a:lvl1pPr>
              <a:defRPr/>
            </a:lvl1pPr>
          </a:lstStyle>
          <a:p>
            <a:pPr>
              <a:defRPr/>
            </a:pPr>
            <a:fld id="{4B3C1402-8EE7-45F8-9F12-52A89F4A5A14}" type="datetime1">
              <a:rPr lang="fr-FR" smtClean="0"/>
              <a:pPr>
                <a:defRPr/>
              </a:pPr>
              <a:t>04/09/2019</a:t>
            </a:fld>
            <a:endParaRPr lang="fr-FR"/>
          </a:p>
        </p:txBody>
      </p:sp>
      <p:sp>
        <p:nvSpPr>
          <p:cNvPr id="6" name="Rectangle 9"/>
          <p:cNvSpPr>
            <a:spLocks noGrp="1" noChangeArrowheads="1"/>
          </p:cNvSpPr>
          <p:nvPr>
            <p:ph type="ftr" sz="quarter" idx="11"/>
          </p:nvPr>
        </p:nvSpPr>
        <p:spPr>
          <a:ln/>
        </p:spPr>
        <p:txBody>
          <a:bodyPr/>
          <a:lstStyle>
            <a:lvl1pPr>
              <a:defRPr/>
            </a:lvl1pPr>
          </a:lstStyle>
          <a:p>
            <a:pPr>
              <a:defRPr/>
            </a:pPr>
            <a:endParaRPr lang="fr-FR"/>
          </a:p>
        </p:txBody>
      </p:sp>
      <p:sp>
        <p:nvSpPr>
          <p:cNvPr id="7" name="Rectangle 10"/>
          <p:cNvSpPr>
            <a:spLocks noGrp="1" noChangeArrowheads="1"/>
          </p:cNvSpPr>
          <p:nvPr>
            <p:ph type="sldNum" sz="quarter" idx="12"/>
          </p:nvPr>
        </p:nvSpPr>
        <p:spPr>
          <a:ln/>
        </p:spPr>
        <p:txBody>
          <a:bodyPr/>
          <a:lstStyle>
            <a:lvl1pPr>
              <a:defRPr/>
            </a:lvl1pPr>
          </a:lstStyle>
          <a:p>
            <a:pPr>
              <a:defRPr/>
            </a:pPr>
            <a:fld id="{F53AB3D3-FB4F-4FD4-A7B6-24594D4ADA4D}" type="slidenum">
              <a:rPr lang="en-US"/>
              <a:pPr>
                <a:defRPr/>
              </a:pPr>
              <a:t>‹N°›</a:t>
            </a:fld>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8"/>
          <p:cNvSpPr>
            <a:spLocks noGrp="1" noChangeArrowheads="1"/>
          </p:cNvSpPr>
          <p:nvPr>
            <p:ph type="dt" sz="half" idx="10"/>
          </p:nvPr>
        </p:nvSpPr>
        <p:spPr>
          <a:ln/>
        </p:spPr>
        <p:txBody>
          <a:bodyPr/>
          <a:lstStyle>
            <a:lvl1pPr>
              <a:defRPr/>
            </a:lvl1pPr>
          </a:lstStyle>
          <a:p>
            <a:pPr>
              <a:defRPr/>
            </a:pPr>
            <a:fld id="{6817D471-37F5-4A1D-A649-0071CD7B145D}" type="datetime1">
              <a:rPr lang="fr-FR" smtClean="0"/>
              <a:pPr>
                <a:defRPr/>
              </a:pPr>
              <a:t>04/09/2019</a:t>
            </a:fld>
            <a:endParaRPr lang="fr-FR"/>
          </a:p>
        </p:txBody>
      </p:sp>
      <p:sp>
        <p:nvSpPr>
          <p:cNvPr id="8" name="Rectangle 9"/>
          <p:cNvSpPr>
            <a:spLocks noGrp="1" noChangeArrowheads="1"/>
          </p:cNvSpPr>
          <p:nvPr>
            <p:ph type="ftr" sz="quarter" idx="11"/>
          </p:nvPr>
        </p:nvSpPr>
        <p:spPr>
          <a:ln/>
        </p:spPr>
        <p:txBody>
          <a:bodyPr/>
          <a:lstStyle>
            <a:lvl1pPr>
              <a:defRPr/>
            </a:lvl1pPr>
          </a:lstStyle>
          <a:p>
            <a:pPr>
              <a:defRPr/>
            </a:pPr>
            <a:endParaRPr lang="fr-FR"/>
          </a:p>
        </p:txBody>
      </p:sp>
      <p:sp>
        <p:nvSpPr>
          <p:cNvPr id="9" name="Rectangle 10"/>
          <p:cNvSpPr>
            <a:spLocks noGrp="1" noChangeArrowheads="1"/>
          </p:cNvSpPr>
          <p:nvPr>
            <p:ph type="sldNum" sz="quarter" idx="12"/>
          </p:nvPr>
        </p:nvSpPr>
        <p:spPr>
          <a:ln/>
        </p:spPr>
        <p:txBody>
          <a:bodyPr/>
          <a:lstStyle>
            <a:lvl1pPr>
              <a:defRPr/>
            </a:lvl1pPr>
          </a:lstStyle>
          <a:p>
            <a:pPr>
              <a:defRPr/>
            </a:pPr>
            <a:fld id="{6C28C030-EEB3-4EA8-A910-A641B95289ED}" type="slidenum">
              <a:rPr lang="en-US"/>
              <a:pPr>
                <a:defRPr/>
              </a:pPr>
              <a:t>‹N°›</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7072D256-6430-4051-B03B-6BE4855942FB}" type="datetime1">
              <a:rPr lang="fr-FR" smtClean="0"/>
              <a:pPr/>
              <a:t>04/09/2019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fr-FR"/>
          </a:p>
        </p:txBody>
      </p:sp>
      <p:sp>
        <p:nvSpPr>
          <p:cNvPr id="3" name="Rectangle 8"/>
          <p:cNvSpPr>
            <a:spLocks noGrp="1" noChangeArrowheads="1"/>
          </p:cNvSpPr>
          <p:nvPr>
            <p:ph type="dt" sz="half" idx="10"/>
          </p:nvPr>
        </p:nvSpPr>
        <p:spPr>
          <a:ln/>
        </p:spPr>
        <p:txBody>
          <a:bodyPr/>
          <a:lstStyle>
            <a:lvl1pPr>
              <a:defRPr/>
            </a:lvl1pPr>
          </a:lstStyle>
          <a:p>
            <a:pPr>
              <a:defRPr/>
            </a:pPr>
            <a:fld id="{4C2804CA-587F-4722-9B9D-E00EA8D5BD55}" type="datetime1">
              <a:rPr lang="fr-FR" smtClean="0"/>
              <a:pPr>
                <a:defRPr/>
              </a:pPr>
              <a:t>04/09/2019</a:t>
            </a:fld>
            <a:endParaRPr lang="fr-FR"/>
          </a:p>
        </p:txBody>
      </p:sp>
      <p:sp>
        <p:nvSpPr>
          <p:cNvPr id="4" name="Rectangle 9"/>
          <p:cNvSpPr>
            <a:spLocks noGrp="1" noChangeArrowheads="1"/>
          </p:cNvSpPr>
          <p:nvPr>
            <p:ph type="ftr" sz="quarter" idx="11"/>
          </p:nvPr>
        </p:nvSpPr>
        <p:spPr>
          <a:ln/>
        </p:spPr>
        <p:txBody>
          <a:bodyPr/>
          <a:lstStyle>
            <a:lvl1pPr>
              <a:defRPr/>
            </a:lvl1pPr>
          </a:lstStyle>
          <a:p>
            <a:pPr>
              <a:defRPr/>
            </a:pPr>
            <a:endParaRPr lang="fr-FR"/>
          </a:p>
        </p:txBody>
      </p:sp>
      <p:sp>
        <p:nvSpPr>
          <p:cNvPr id="5" name="Rectangle 10"/>
          <p:cNvSpPr>
            <a:spLocks noGrp="1" noChangeArrowheads="1"/>
          </p:cNvSpPr>
          <p:nvPr>
            <p:ph type="sldNum" sz="quarter" idx="12"/>
          </p:nvPr>
        </p:nvSpPr>
        <p:spPr>
          <a:ln/>
        </p:spPr>
        <p:txBody>
          <a:bodyPr/>
          <a:lstStyle>
            <a:lvl1pPr>
              <a:defRPr/>
            </a:lvl1pPr>
          </a:lstStyle>
          <a:p>
            <a:pPr>
              <a:defRPr/>
            </a:pPr>
            <a:fld id="{A1483062-33F2-43D3-894A-828559B0CA88}" type="slidenum">
              <a:rPr lang="en-US"/>
              <a:pPr>
                <a:defRPr/>
              </a:pPr>
              <a:t>‹N°›</a:t>
            </a:fld>
            <a:endParaRPr lang="en-US"/>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CDE1FFB-7A62-4772-9F9B-A1C7D69BE3D2}" type="datetime1">
              <a:rPr lang="fr-FR" smtClean="0"/>
              <a:pPr>
                <a:defRPr/>
              </a:pPr>
              <a:t>04/09/2019</a:t>
            </a:fld>
            <a:endParaRPr lang="fr-FR"/>
          </a:p>
        </p:txBody>
      </p:sp>
      <p:sp>
        <p:nvSpPr>
          <p:cNvPr id="3" name="Rectangle 9"/>
          <p:cNvSpPr>
            <a:spLocks noGrp="1" noChangeArrowheads="1"/>
          </p:cNvSpPr>
          <p:nvPr>
            <p:ph type="ftr" sz="quarter" idx="11"/>
          </p:nvPr>
        </p:nvSpPr>
        <p:spPr>
          <a:ln/>
        </p:spPr>
        <p:txBody>
          <a:bodyPr/>
          <a:lstStyle>
            <a:lvl1pPr>
              <a:defRPr/>
            </a:lvl1pPr>
          </a:lstStyle>
          <a:p>
            <a:pPr>
              <a:defRPr/>
            </a:pPr>
            <a:endParaRPr lang="fr-FR"/>
          </a:p>
        </p:txBody>
      </p:sp>
      <p:sp>
        <p:nvSpPr>
          <p:cNvPr id="4" name="Rectangle 10"/>
          <p:cNvSpPr>
            <a:spLocks noGrp="1" noChangeArrowheads="1"/>
          </p:cNvSpPr>
          <p:nvPr>
            <p:ph type="sldNum" sz="quarter" idx="12"/>
          </p:nvPr>
        </p:nvSpPr>
        <p:spPr>
          <a:ln/>
        </p:spPr>
        <p:txBody>
          <a:bodyPr/>
          <a:lstStyle>
            <a:lvl1pPr>
              <a:defRPr/>
            </a:lvl1pPr>
          </a:lstStyle>
          <a:p>
            <a:pPr>
              <a:defRPr/>
            </a:pPr>
            <a:fld id="{A049924D-1FD9-4C80-BEEC-017EFE1A6854}" type="slidenum">
              <a:rPr lang="en-US"/>
              <a:pPr>
                <a:defRPr/>
              </a:pPr>
              <a:t>‹N°›</a:t>
            </a:fld>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8"/>
          <p:cNvSpPr>
            <a:spLocks noGrp="1" noChangeArrowheads="1"/>
          </p:cNvSpPr>
          <p:nvPr>
            <p:ph type="dt" sz="half" idx="10"/>
          </p:nvPr>
        </p:nvSpPr>
        <p:spPr>
          <a:ln/>
        </p:spPr>
        <p:txBody>
          <a:bodyPr/>
          <a:lstStyle>
            <a:lvl1pPr>
              <a:defRPr/>
            </a:lvl1pPr>
          </a:lstStyle>
          <a:p>
            <a:pPr>
              <a:defRPr/>
            </a:pPr>
            <a:fld id="{139A2611-A606-4895-8E0F-409E6AC7B319}" type="datetime1">
              <a:rPr lang="fr-FR" smtClean="0"/>
              <a:pPr>
                <a:defRPr/>
              </a:pPr>
              <a:t>04/09/2019</a:t>
            </a:fld>
            <a:endParaRPr lang="fr-FR"/>
          </a:p>
        </p:txBody>
      </p:sp>
      <p:sp>
        <p:nvSpPr>
          <p:cNvPr id="6" name="Rectangle 9"/>
          <p:cNvSpPr>
            <a:spLocks noGrp="1" noChangeArrowheads="1"/>
          </p:cNvSpPr>
          <p:nvPr>
            <p:ph type="ftr" sz="quarter" idx="11"/>
          </p:nvPr>
        </p:nvSpPr>
        <p:spPr>
          <a:ln/>
        </p:spPr>
        <p:txBody>
          <a:bodyPr/>
          <a:lstStyle>
            <a:lvl1pPr>
              <a:defRPr/>
            </a:lvl1pPr>
          </a:lstStyle>
          <a:p>
            <a:pPr>
              <a:defRPr/>
            </a:pPr>
            <a:endParaRPr lang="fr-FR"/>
          </a:p>
        </p:txBody>
      </p:sp>
      <p:sp>
        <p:nvSpPr>
          <p:cNvPr id="7" name="Rectangle 10"/>
          <p:cNvSpPr>
            <a:spLocks noGrp="1" noChangeArrowheads="1"/>
          </p:cNvSpPr>
          <p:nvPr>
            <p:ph type="sldNum" sz="quarter" idx="12"/>
          </p:nvPr>
        </p:nvSpPr>
        <p:spPr>
          <a:ln/>
        </p:spPr>
        <p:txBody>
          <a:bodyPr/>
          <a:lstStyle>
            <a:lvl1pPr>
              <a:defRPr/>
            </a:lvl1pPr>
          </a:lstStyle>
          <a:p>
            <a:pPr>
              <a:defRPr/>
            </a:pPr>
            <a:fld id="{68315412-B919-4DDD-8F4E-F223219F9EEC}" type="slidenum">
              <a:rPr lang="en-US"/>
              <a:pPr>
                <a:defRPr/>
              </a:pPr>
              <a:t>‹N°›</a:t>
            </a:fld>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8"/>
          <p:cNvSpPr>
            <a:spLocks noGrp="1" noChangeArrowheads="1"/>
          </p:cNvSpPr>
          <p:nvPr>
            <p:ph type="dt" sz="half" idx="10"/>
          </p:nvPr>
        </p:nvSpPr>
        <p:spPr>
          <a:ln/>
        </p:spPr>
        <p:txBody>
          <a:bodyPr/>
          <a:lstStyle>
            <a:lvl1pPr>
              <a:defRPr/>
            </a:lvl1pPr>
          </a:lstStyle>
          <a:p>
            <a:pPr>
              <a:defRPr/>
            </a:pPr>
            <a:fld id="{D8A8678C-2659-413C-AA20-3F8C9D06E1B5}" type="datetime1">
              <a:rPr lang="fr-FR" smtClean="0"/>
              <a:pPr>
                <a:defRPr/>
              </a:pPr>
              <a:t>04/09/2019</a:t>
            </a:fld>
            <a:endParaRPr lang="fr-FR"/>
          </a:p>
        </p:txBody>
      </p:sp>
      <p:sp>
        <p:nvSpPr>
          <p:cNvPr id="6" name="Rectangle 9"/>
          <p:cNvSpPr>
            <a:spLocks noGrp="1" noChangeArrowheads="1"/>
          </p:cNvSpPr>
          <p:nvPr>
            <p:ph type="ftr" sz="quarter" idx="11"/>
          </p:nvPr>
        </p:nvSpPr>
        <p:spPr>
          <a:ln/>
        </p:spPr>
        <p:txBody>
          <a:bodyPr/>
          <a:lstStyle>
            <a:lvl1pPr>
              <a:defRPr/>
            </a:lvl1pPr>
          </a:lstStyle>
          <a:p>
            <a:pPr>
              <a:defRPr/>
            </a:pPr>
            <a:endParaRPr lang="fr-FR"/>
          </a:p>
        </p:txBody>
      </p:sp>
      <p:sp>
        <p:nvSpPr>
          <p:cNvPr id="7" name="Rectangle 10"/>
          <p:cNvSpPr>
            <a:spLocks noGrp="1" noChangeArrowheads="1"/>
          </p:cNvSpPr>
          <p:nvPr>
            <p:ph type="sldNum" sz="quarter" idx="12"/>
          </p:nvPr>
        </p:nvSpPr>
        <p:spPr>
          <a:ln/>
        </p:spPr>
        <p:txBody>
          <a:bodyPr/>
          <a:lstStyle>
            <a:lvl1pPr>
              <a:defRPr/>
            </a:lvl1pPr>
          </a:lstStyle>
          <a:p>
            <a:pPr>
              <a:defRPr/>
            </a:pPr>
            <a:fld id="{0A226FC1-CF61-473D-BBB3-8F21BAA82298}" type="slidenum">
              <a:rPr lang="en-US"/>
              <a:pPr>
                <a:defRPr/>
              </a:pPr>
              <a:t>‹N°›</a:t>
            </a:fld>
            <a:endParaRPr 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fr-F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8"/>
          <p:cNvSpPr>
            <a:spLocks noGrp="1" noChangeArrowheads="1"/>
          </p:cNvSpPr>
          <p:nvPr>
            <p:ph type="dt" sz="half" idx="10"/>
          </p:nvPr>
        </p:nvSpPr>
        <p:spPr>
          <a:ln/>
        </p:spPr>
        <p:txBody>
          <a:bodyPr/>
          <a:lstStyle>
            <a:lvl1pPr>
              <a:defRPr/>
            </a:lvl1pPr>
          </a:lstStyle>
          <a:p>
            <a:pPr>
              <a:defRPr/>
            </a:pPr>
            <a:fld id="{FCDA0C19-D58B-4D23-8CD6-55C132E0B39A}" type="datetime1">
              <a:rPr lang="fr-FR" smtClean="0"/>
              <a:pPr>
                <a:defRPr/>
              </a:pPr>
              <a:t>04/09/2019</a:t>
            </a:fld>
            <a:endParaRPr lang="fr-FR"/>
          </a:p>
        </p:txBody>
      </p:sp>
      <p:sp>
        <p:nvSpPr>
          <p:cNvPr id="5" name="Rectangle 9"/>
          <p:cNvSpPr>
            <a:spLocks noGrp="1" noChangeArrowheads="1"/>
          </p:cNvSpPr>
          <p:nvPr>
            <p:ph type="ftr" sz="quarter" idx="11"/>
          </p:nvPr>
        </p:nvSpPr>
        <p:spPr>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DC83E1DC-D5EA-416B-8D0B-EB5D3198D77E}" type="slidenum">
              <a:rPr lang="en-US"/>
              <a:pPr>
                <a:defRPr/>
              </a:pPr>
              <a:t>‹N°›</a:t>
            </a:fld>
            <a:endParaRPr 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fr-FR" smtClean="0"/>
              <a:t>Cliquez pour modifier le style du titre</a:t>
            </a:r>
            <a:endParaRPr lang="fr-FR"/>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8"/>
          <p:cNvSpPr>
            <a:spLocks noGrp="1" noChangeArrowheads="1"/>
          </p:cNvSpPr>
          <p:nvPr>
            <p:ph type="dt" sz="half" idx="10"/>
          </p:nvPr>
        </p:nvSpPr>
        <p:spPr>
          <a:ln/>
        </p:spPr>
        <p:txBody>
          <a:bodyPr/>
          <a:lstStyle>
            <a:lvl1pPr>
              <a:defRPr/>
            </a:lvl1pPr>
          </a:lstStyle>
          <a:p>
            <a:pPr>
              <a:defRPr/>
            </a:pPr>
            <a:fld id="{9FBE2780-C73F-40E9-9682-570E03D615F9}" type="datetime1">
              <a:rPr lang="fr-FR" smtClean="0"/>
              <a:pPr>
                <a:defRPr/>
              </a:pPr>
              <a:t>04/09/2019</a:t>
            </a:fld>
            <a:endParaRPr lang="fr-FR"/>
          </a:p>
        </p:txBody>
      </p:sp>
      <p:sp>
        <p:nvSpPr>
          <p:cNvPr id="5" name="Rectangle 9"/>
          <p:cNvSpPr>
            <a:spLocks noGrp="1" noChangeArrowheads="1"/>
          </p:cNvSpPr>
          <p:nvPr>
            <p:ph type="ftr" sz="quarter" idx="11"/>
          </p:nvPr>
        </p:nvSpPr>
        <p:spPr>
          <a:ln/>
        </p:spPr>
        <p:txBody>
          <a:bodyPr/>
          <a:lstStyle>
            <a:lvl1pPr>
              <a:defRPr/>
            </a:lvl1pPr>
          </a:lstStyle>
          <a:p>
            <a:pPr>
              <a:defRPr/>
            </a:pPr>
            <a:endParaRPr lang="fr-FR"/>
          </a:p>
        </p:txBody>
      </p:sp>
      <p:sp>
        <p:nvSpPr>
          <p:cNvPr id="6" name="Rectangle 10"/>
          <p:cNvSpPr>
            <a:spLocks noGrp="1" noChangeArrowheads="1"/>
          </p:cNvSpPr>
          <p:nvPr>
            <p:ph type="sldNum" sz="quarter" idx="12"/>
          </p:nvPr>
        </p:nvSpPr>
        <p:spPr>
          <a:ln/>
        </p:spPr>
        <p:txBody>
          <a:bodyPr/>
          <a:lstStyle>
            <a:lvl1pPr>
              <a:defRPr/>
            </a:lvl1pPr>
          </a:lstStyle>
          <a:p>
            <a:pPr>
              <a:defRPr/>
            </a:pPr>
            <a:fld id="{983EDBDC-5E66-424B-B8E2-06E489F5F688}" type="slidenum">
              <a:rPr lang="en-US"/>
              <a:pPr>
                <a:defRPr/>
              </a:pPr>
              <a:t>‹N°›</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fld id="{B924E244-AC9D-4E69-A351-703EFD9B3B6E}" type="datetime1">
              <a:rPr lang="fr-FR" smtClean="0"/>
              <a:pPr/>
              <a:t>04/09/2019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fld id="{97F80C67-9C94-4A6A-812E-03B89A28EAB0}" type="datetime1">
              <a:rPr lang="fr-FR" smtClean="0"/>
              <a:pPr/>
              <a:t>04/09/2019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fld id="{2319C429-FEDA-4A9F-A796-EA4887F3EB21}" type="datetime1">
              <a:rPr lang="fr-FR" smtClean="0"/>
              <a:pPr/>
              <a:t>04/09/2019</a:t>
            </a:fld>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fld id="{BCF39F4C-EF75-4DCD-9F99-BAB6DAF55C82}" type="datetime1">
              <a:rPr lang="fr-FR" smtClean="0"/>
              <a:pPr/>
              <a:t>04/09/2019</a:t>
            </a:fld>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8C38D3C-AE5C-413D-884E-44F6D0BF8B4B}" type="datetime1">
              <a:rPr lang="fr-FR" smtClean="0"/>
              <a:pPr/>
              <a:t>04/09/2019</a:t>
            </a:fld>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30905E44-306D-454F-8BBB-C6D65EACDE2C}" type="datetime1">
              <a:rPr lang="fr-FR" smtClean="0"/>
              <a:pPr/>
              <a:t>04/09/2019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24FCC3B3-D76C-4759-AFC5-5131B2FD3A8F}" type="datetime1">
              <a:rPr lang="fr-FR" smtClean="0"/>
              <a:pPr/>
              <a:t>04/09/2019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8EA31BC6-30BB-458E-96FA-CD778D999750}" type="slidenum">
              <a:rPr lang="fr-FR" smtClean="0"/>
              <a:pPr/>
              <a:t>‹N°›</a:t>
            </a:fld>
            <a:endParaRPr lang="fr-F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614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2698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smtClean="0">
                <a:latin typeface="+mj-lt"/>
              </a:defRPr>
            </a:lvl1pPr>
          </a:lstStyle>
          <a:p>
            <a:fld id="{9E2C369D-60AB-4C3B-B91E-DCDC299A8BA9}" type="datetime1">
              <a:rPr lang="fr-FR" smtClean="0"/>
              <a:pPr/>
              <a:t>04/09/2019</a:t>
            </a:fld>
            <a:endParaRPr lang="fr-FR"/>
          </a:p>
        </p:txBody>
      </p:sp>
      <p:sp>
        <p:nvSpPr>
          <p:cNvPr id="1269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u="none" smtClean="0">
                <a:latin typeface="+mj-lt"/>
              </a:defRPr>
            </a:lvl1pPr>
          </a:lstStyle>
          <a:p>
            <a:endParaRPr lang="fr-FR"/>
          </a:p>
        </p:txBody>
      </p:sp>
      <p:sp>
        <p:nvSpPr>
          <p:cNvPr id="12698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smtClean="0">
                <a:latin typeface="+mj-lt"/>
              </a:defRPr>
            </a:lvl1pPr>
          </a:lstStyle>
          <a:p>
            <a:fld id="{8EA31BC6-30BB-458E-96FA-CD778D999750}" type="slidenum">
              <a:rPr lang="fr-FR" smtClean="0"/>
              <a:pPr/>
              <a:t>‹N°›</a:t>
            </a:fld>
            <a:endParaRPr lang="fr-FR"/>
          </a:p>
        </p:txBody>
      </p:sp>
      <p:sp>
        <p:nvSpPr>
          <p:cNvPr id="12698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fr-FR"/>
          </a:p>
        </p:txBody>
      </p:sp>
      <p:sp>
        <p:nvSpPr>
          <p:cNvPr id="12698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ransition>
    <p:wipe dir="r"/>
  </p:transition>
  <p:timing>
    <p:tnLst>
      <p:par>
        <p:cTn id="1" dur="indefinite" restart="never" nodeType="tmRoot"/>
      </p:par>
    </p:tnLst>
  </p:timing>
  <p:hf sldNum="0" hdr="0" ft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Cliquer pour modifier le style du titre du masque</a:t>
            </a:r>
          </a:p>
        </p:txBody>
      </p:sp>
      <p:sp>
        <p:nvSpPr>
          <p:cNvPr id="5123"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Cliquer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smtClean="0">
                <a:solidFill>
                  <a:srgbClr val="79551B"/>
                </a:solidFill>
                <a:latin typeface="Palatino Linotype" pitchFamily="18" charset="0"/>
              </a:defRPr>
            </a:lvl1pPr>
          </a:lstStyle>
          <a:p>
            <a:pPr>
              <a:defRPr/>
            </a:pPr>
            <a:fld id="{A32BC505-87E3-4B3F-BC4D-1B1452C47EE2}" type="datetime1">
              <a:rPr lang="fr-FR" smtClean="0"/>
              <a:pPr>
                <a:defRPr/>
              </a:pPr>
              <a:t>04/09/2019</a:t>
            </a:fld>
            <a:endParaRPr lang="fr-FR"/>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u="none" smtClean="0">
                <a:solidFill>
                  <a:srgbClr val="79551B"/>
                </a:solidFill>
                <a:latin typeface="Palatino Linotype" pitchFamily="18" charset="0"/>
              </a:defRPr>
            </a:lvl1pPr>
          </a:lstStyle>
          <a:p>
            <a:pPr>
              <a:defRPr/>
            </a:pPr>
            <a:endParaRPr lang="fr-FR"/>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smtClean="0">
                <a:solidFill>
                  <a:srgbClr val="79551B"/>
                </a:solidFill>
                <a:latin typeface="Palatino Linotype" pitchFamily="18" charset="0"/>
              </a:defRPr>
            </a:lvl1pPr>
          </a:lstStyle>
          <a:p>
            <a:pPr>
              <a:defRPr/>
            </a:pPr>
            <a:fld id="{5872B664-05B2-492A-97BB-466837D34208}" type="slidenum">
              <a:rPr lang="en-US"/>
              <a:pPr>
                <a:defRPr/>
              </a:pPr>
              <a:t>‹N°›</a:t>
            </a:fld>
            <a:endParaRPr lang="en-US"/>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wipe dir="r"/>
  </p:transition>
  <p:timing>
    <p:tnLst>
      <p:par>
        <p:cTn id="1" dur="indefinite" restart="never" nodeType="tmRoot"/>
      </p:par>
    </p:tnLst>
  </p:timing>
  <p:hf sldNum="0" hdr="0" ftr="0"/>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1313" indent="-341313" algn="l" rtl="0" eaLnBrk="1" fontAlgn="base" hangingPunct="1">
        <a:spcBef>
          <a:spcPct val="20000"/>
        </a:spcBef>
        <a:spcAft>
          <a:spcPct val="0"/>
        </a:spcAft>
        <a:buChar char="•"/>
        <a:defRPr sz="2800">
          <a:solidFill>
            <a:srgbClr val="79551B"/>
          </a:solidFill>
          <a:latin typeface="+mn-lt"/>
          <a:ea typeface="+mn-ea"/>
          <a:cs typeface="+mn-cs"/>
        </a:defRPr>
      </a:lvl1pPr>
      <a:lvl2pPr marL="741363" indent="-284163" algn="l" rtl="0" eaLnBrk="1" fontAlgn="base" hangingPunct="1">
        <a:spcBef>
          <a:spcPct val="20000"/>
        </a:spcBef>
        <a:spcAft>
          <a:spcPct val="0"/>
        </a:spcAft>
        <a:buChar char="–"/>
        <a:defRPr sz="2400">
          <a:solidFill>
            <a:srgbClr val="79551B"/>
          </a:solidFill>
          <a:latin typeface="+mn-lt"/>
        </a:defRPr>
      </a:lvl2pPr>
      <a:lvl3pPr marL="1141413" indent="-227013" algn="l" rtl="0" eaLnBrk="1" fontAlgn="base" hangingPunct="1">
        <a:spcBef>
          <a:spcPct val="20000"/>
        </a:spcBef>
        <a:spcAft>
          <a:spcPct val="0"/>
        </a:spcAft>
        <a:buChar char="•"/>
        <a:defRPr sz="2000">
          <a:solidFill>
            <a:srgbClr val="79551B"/>
          </a:solidFill>
          <a:latin typeface="+mn-lt"/>
        </a:defRPr>
      </a:lvl3pPr>
      <a:lvl4pPr marL="1598613" indent="-227013" algn="l" rtl="0" eaLnBrk="1" fontAlgn="base" hangingPunct="1">
        <a:spcBef>
          <a:spcPct val="20000"/>
        </a:spcBef>
        <a:spcAft>
          <a:spcPct val="0"/>
        </a:spcAft>
        <a:buChar char="–"/>
        <a:defRPr sz="2000">
          <a:solidFill>
            <a:srgbClr val="79551B"/>
          </a:solidFill>
          <a:latin typeface="+mn-lt"/>
        </a:defRPr>
      </a:lvl4pPr>
      <a:lvl5pPr marL="2055813" indent="-227013"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au 13"/>
          <p:cNvGraphicFramePr>
            <a:graphicFrameLocks noGrp="1"/>
          </p:cNvGraphicFramePr>
          <p:nvPr>
            <p:extLst>
              <p:ext uri="{D42A27DB-BD31-4B8C-83A1-F6EECF244321}">
                <p14:modId xmlns:p14="http://schemas.microsoft.com/office/powerpoint/2010/main" val="3805234965"/>
              </p:ext>
            </p:extLst>
          </p:nvPr>
        </p:nvGraphicFramePr>
        <p:xfrm>
          <a:off x="642910" y="4500570"/>
          <a:ext cx="8143932" cy="1062026"/>
        </p:xfrm>
        <a:graphic>
          <a:graphicData uri="http://schemas.openxmlformats.org/drawingml/2006/table">
            <a:tbl>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1062026">
                <a:tc>
                  <a:txBody>
                    <a:bodyPr/>
                    <a:lstStyle/>
                    <a:p>
                      <a:endParaRPr lang="fr-FR" dirty="0"/>
                    </a:p>
                  </a:txBody>
                  <a:tcPr marL="68580" marR="68580" marT="0" marB="0">
                    <a:lnL>
                      <a:noFill/>
                    </a:lnL>
                    <a:lnR>
                      <a:noFill/>
                    </a:lnR>
                    <a:lnT>
                      <a:noFill/>
                    </a:lnT>
                    <a:lnB>
                      <a:noFill/>
                    </a:lnB>
                  </a:tcPr>
                </a:tc>
                <a:tc>
                  <a:txBody>
                    <a:bodyPr/>
                    <a:lstStyle/>
                    <a:p>
                      <a:r>
                        <a:rPr lang="fr-FR" dirty="0" smtClean="0">
                          <a:latin typeface="Times New Roman" pitchFamily="18" charset="0"/>
                          <a:cs typeface="Times New Roman" pitchFamily="18" charset="0"/>
                        </a:rPr>
                        <a:t>Germain</a:t>
                      </a:r>
                      <a:r>
                        <a:rPr lang="fr-FR" baseline="0" dirty="0" smtClean="0">
                          <a:latin typeface="Times New Roman" pitchFamily="18" charset="0"/>
                          <a:cs typeface="Times New Roman" pitchFamily="18" charset="0"/>
                        </a:rPr>
                        <a:t> YAMEOGO</a:t>
                      </a:r>
                    </a:p>
                    <a:p>
                      <a:r>
                        <a:rPr lang="fr-FR" baseline="0" dirty="0" smtClean="0">
                          <a:latin typeface="Times New Roman" pitchFamily="18" charset="0"/>
                          <a:cs typeface="Times New Roman" pitchFamily="18" charset="0"/>
                        </a:rPr>
                        <a:t>Economiste Gestionnaire des ESS</a:t>
                      </a:r>
                    </a:p>
                    <a:p>
                      <a:r>
                        <a:rPr lang="fr-FR" baseline="0" dirty="0" smtClean="0">
                          <a:latin typeface="Times New Roman" pitchFamily="18" charset="0"/>
                          <a:cs typeface="Times New Roman" pitchFamily="18" charset="0"/>
                        </a:rPr>
                        <a:t>Membre de ADPO Burkina Faso</a:t>
                      </a:r>
                      <a:endParaRPr lang="fr-FR" dirty="0">
                        <a:latin typeface="Times New Roman" pitchFamily="18" charset="0"/>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2" name="Rectangle 11"/>
          <p:cNvSpPr/>
          <p:nvPr/>
        </p:nvSpPr>
        <p:spPr>
          <a:xfrm>
            <a:off x="285720" y="1857364"/>
            <a:ext cx="8496944" cy="2616101"/>
          </a:xfrm>
          <a:prstGeom prst="rect">
            <a:avLst/>
          </a:prstGeom>
        </p:spPr>
        <p:txBody>
          <a:bodyPr wrap="square">
            <a:spAutoFit/>
          </a:bodyPr>
          <a:lstStyle/>
          <a:p>
            <a:pPr algn="ctr"/>
            <a:endParaRPr lang="fr-FR" sz="2800" dirty="0" smtClean="0">
              <a:latin typeface="Times New Roman" pitchFamily="18" charset="0"/>
              <a:cs typeface="Times New Roman" pitchFamily="18" charset="0"/>
            </a:endParaRPr>
          </a:p>
          <a:p>
            <a:pPr algn="ctr"/>
            <a:r>
              <a:rPr lang="fr-FR" sz="2800" dirty="0" smtClean="0">
                <a:latin typeface="Times New Roman" pitchFamily="18" charset="0"/>
                <a:cs typeface="Times New Roman" pitchFamily="18" charset="0"/>
              </a:rPr>
              <a:t>Contribution des entreprises solidaires a la lutte contre l’exclusion des femmes accusées de sorcellerie au Burkina Faso : cas du centre </a:t>
            </a:r>
            <a:r>
              <a:rPr lang="fr-FR" sz="2800" dirty="0" err="1" smtClean="0">
                <a:latin typeface="Times New Roman" pitchFamily="18" charset="0"/>
                <a:cs typeface="Times New Roman" pitchFamily="18" charset="0"/>
              </a:rPr>
              <a:t>Delwendé</a:t>
            </a:r>
            <a:r>
              <a:rPr lang="fr-FR" sz="2800" dirty="0" smtClean="0">
                <a:latin typeface="Times New Roman" pitchFamily="18" charset="0"/>
                <a:cs typeface="Times New Roman" pitchFamily="18" charset="0"/>
              </a:rPr>
              <a:t> de Ouagadougou</a:t>
            </a:r>
            <a:endParaRPr lang="fr-FR" sz="2800" dirty="0" smtClean="0">
              <a:latin typeface="Times New Roman" pitchFamily="18" charset="0"/>
              <a:cs typeface="Times New Roman" pitchFamily="18" charset="0"/>
            </a:endParaRPr>
          </a:p>
          <a:p>
            <a:pPr algn="ctr"/>
            <a:endParaRPr lang="fr-FR" sz="2600" b="1" i="1" dirty="0">
              <a:solidFill>
                <a:schemeClr val="accent6">
                  <a:lumMod val="60000"/>
                  <a:lumOff val="40000"/>
                </a:schemeClr>
              </a:solidFill>
              <a:latin typeface="Times New Roman" panose="02020603050405020304" pitchFamily="18" charset="0"/>
              <a:cs typeface="Times New Roman" panose="02020603050405020304" pitchFamily="18" charset="0"/>
            </a:endParaRPr>
          </a:p>
          <a:p>
            <a:pPr algn="ctr"/>
            <a:endParaRPr lang="fr-FR" sz="2600" b="1" i="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ZoneTexte 8"/>
          <p:cNvSpPr txBox="1">
            <a:spLocks noChangeArrowheads="1"/>
          </p:cNvSpPr>
          <p:nvPr/>
        </p:nvSpPr>
        <p:spPr bwMode="auto">
          <a:xfrm>
            <a:off x="3924300" y="5929313"/>
            <a:ext cx="1290638" cy="276225"/>
          </a:xfrm>
          <a:prstGeom prst="rect">
            <a:avLst/>
          </a:prstGeom>
          <a:noFill/>
          <a:ln w="9525">
            <a:noFill/>
            <a:miter lim="800000"/>
            <a:headEnd/>
            <a:tailEnd/>
          </a:ln>
        </p:spPr>
        <p:txBody>
          <a:bodyPr>
            <a:spAutoFit/>
          </a:bodyPr>
          <a:lstStyle/>
          <a:p>
            <a:pPr algn="ctr"/>
            <a:r>
              <a:rPr lang="fr-FR" sz="1200" b="1" dirty="0" smtClean="0">
                <a:latin typeface="Times New Roman" pitchFamily="18" charset="0"/>
                <a:cs typeface="Times New Roman" pitchFamily="18" charset="0"/>
              </a:rPr>
              <a:t>Août 2019</a:t>
            </a:r>
            <a:endParaRPr lang="fr-FR" sz="1200" b="1" dirty="0">
              <a:latin typeface="Times New Roman" pitchFamily="18" charset="0"/>
              <a:cs typeface="Times New Roman" pitchFamily="18" charset="0"/>
            </a:endParaRPr>
          </a:p>
        </p:txBody>
      </p:sp>
      <p:sp>
        <p:nvSpPr>
          <p:cNvPr id="10" name="Espace réservé de la date 9"/>
          <p:cNvSpPr>
            <a:spLocks noGrp="1"/>
          </p:cNvSpPr>
          <p:nvPr>
            <p:ph type="dt" sz="half" idx="10"/>
          </p:nvPr>
        </p:nvSpPr>
        <p:spPr/>
        <p:txBody>
          <a:bodyPr/>
          <a:lstStyle/>
          <a:p>
            <a:fld id="{A968A3F0-7046-4B65-A29F-C2AC8F3303A9}" type="datetime1">
              <a:rPr lang="fr-FR" smtClean="0"/>
              <a:pPr/>
              <a:t>04/09/2019</a:t>
            </a:fld>
            <a:endParaRPr lang="fr-FR"/>
          </a:p>
        </p:txBody>
      </p:sp>
      <p:sp>
        <p:nvSpPr>
          <p:cNvPr id="4" name="ZoneTexte 3"/>
          <p:cNvSpPr txBox="1"/>
          <p:nvPr/>
        </p:nvSpPr>
        <p:spPr>
          <a:xfrm>
            <a:off x="395536" y="764704"/>
            <a:ext cx="8136904" cy="369332"/>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RENCONTRE INTERNATIONALE DES SEL – ROMAGNE 2019</a:t>
            </a:r>
            <a:endParaRPr lang="fr-FR" dirty="0">
              <a:latin typeface="Times New Roman" pitchFamily="18" charset="0"/>
              <a:cs typeface="Times New Roman" pitchFamily="18"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290"/>
            <a:ext cx="8229600" cy="841296"/>
          </a:xfrm>
        </p:spPr>
        <p:txBody>
          <a:bodyPr>
            <a:noAutofit/>
          </a:bodyPr>
          <a:lstStyle/>
          <a:p>
            <a:pPr lvl="1"/>
            <a:r>
              <a:rPr lang="fr-FR" sz="4000" b="1" dirty="0" smtClean="0"/>
              <a:t>Causes de l’exclusion sociale (1/4)</a:t>
            </a:r>
            <a:endParaRPr lang="fr-FR" sz="3600" dirty="0"/>
          </a:p>
        </p:txBody>
      </p:sp>
      <p:sp>
        <p:nvSpPr>
          <p:cNvPr id="4" name="Espace réservé du contenu 2"/>
          <p:cNvSpPr txBox="1">
            <a:spLocks/>
          </p:cNvSpPr>
          <p:nvPr/>
        </p:nvSpPr>
        <p:spPr bwMode="auto">
          <a:xfrm>
            <a:off x="395536" y="1000108"/>
            <a:ext cx="8446764" cy="49292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2" indent="-342900" algn="just" fontAlgn="base">
              <a:lnSpc>
                <a:spcPct val="150000"/>
              </a:lnSpc>
              <a:spcBef>
                <a:spcPct val="20000"/>
              </a:spcBef>
              <a:spcAft>
                <a:spcPct val="0"/>
              </a:spcAft>
              <a:buClr>
                <a:schemeClr val="accent1"/>
              </a:buClr>
              <a:buSzPct val="65000"/>
              <a:buFont typeface="Wingdings" pitchFamily="2" charset="2"/>
              <a:buChar char="n"/>
            </a:pPr>
            <a:r>
              <a:rPr lang="fr-FR" sz="2000" b="1" dirty="0" smtClean="0">
                <a:latin typeface="Times New Roman" pitchFamily="18" charset="0"/>
                <a:cs typeface="Times New Roman" pitchFamily="18" charset="0"/>
              </a:rPr>
              <a:t>Causes socioculturelles</a:t>
            </a:r>
          </a:p>
          <a:p>
            <a:pPr marL="342900" lvl="2" indent="-342900" algn="just" fontAlgn="base">
              <a:lnSpc>
                <a:spcPct val="150000"/>
              </a:lnSpc>
              <a:spcBef>
                <a:spcPct val="20000"/>
              </a:spcBef>
              <a:spcAft>
                <a:spcPct val="0"/>
              </a:spcAft>
              <a:buClr>
                <a:schemeClr val="accent1"/>
              </a:buClr>
              <a:buSzPct val="65000"/>
            </a:pPr>
            <a:r>
              <a:rPr lang="fr-FR" sz="2400" dirty="0" smtClean="0">
                <a:latin typeface="Times New Roman" pitchFamily="18" charset="0"/>
                <a:cs typeface="Times New Roman" pitchFamily="18" charset="0"/>
              </a:rPr>
              <a:t>  la sorcellerie </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principale cause de l’exclusion sociale au Burkina Faso. quasi-totalité des pensionnaires des centres d’accueil a été accusée d’être des mangeuses d’âmes. </a:t>
            </a:r>
          </a:p>
          <a:p>
            <a:pPr marL="342900" lvl="2" indent="-342900" algn="just" fontAlgn="base">
              <a:lnSpc>
                <a:spcPct val="150000"/>
              </a:lnSpc>
              <a:spcBef>
                <a:spcPct val="20000"/>
              </a:spcBef>
              <a:spcAft>
                <a:spcPct val="0"/>
              </a:spcAft>
              <a:buClr>
                <a:schemeClr val="accent1"/>
              </a:buClr>
              <a:buSzPct val="65000"/>
            </a:pPr>
            <a:r>
              <a:rPr lang="fr-FR" sz="2400" dirty="0" smtClean="0">
                <a:latin typeface="Times New Roman" pitchFamily="18" charset="0"/>
                <a:cs typeface="Times New Roman" pitchFamily="18" charset="0"/>
              </a:rPr>
              <a:t>   La croyance à la sorcellerie </a:t>
            </a:r>
            <a:r>
              <a:rPr lang="fr-FR" sz="2400" dirty="0" smtClean="0">
                <a:latin typeface="Times New Roman" pitchFamily="18" charset="0"/>
                <a:cs typeface="Times New Roman" pitchFamily="18" charset="0"/>
              </a:rPr>
              <a:t>est un </a:t>
            </a:r>
            <a:r>
              <a:rPr lang="fr-FR" sz="2400" dirty="0" smtClean="0">
                <a:latin typeface="Times New Roman" pitchFamily="18" charset="0"/>
                <a:cs typeface="Times New Roman" pitchFamily="18" charset="0"/>
              </a:rPr>
              <a:t>état d’esprit, prédisposition psychologique à croire à l’existence du surnaturel et au fait qu’il y a des hommes qui ont la capacité de tuer d’autres hommes sans le moindre contact physique. </a:t>
            </a:r>
            <a:endParaRPr lang="fr-FR" sz="2800" dirty="0" smtClean="0">
              <a:latin typeface="Times New Roman" pitchFamily="18" charset="0"/>
              <a:cs typeface="Times New Roman" pitchFamily="18" charset="0"/>
            </a:endParaRPr>
          </a:p>
          <a:p>
            <a:pPr marL="0" lvl="2" algn="just">
              <a:lnSpc>
                <a:spcPct val="150000"/>
              </a:lnSpc>
            </a:pPr>
            <a:endParaRPr lang="fr-FR" sz="1600" dirty="0" smtClean="0"/>
          </a:p>
          <a:p>
            <a:pPr algn="just">
              <a:lnSpc>
                <a:spcPct val="150000"/>
              </a:lnSpc>
            </a:pPr>
            <a:endParaRPr lang="fr-FR" sz="2400" b="1" kern="0" dirty="0">
              <a:latin typeface="Times New Roman" panose="02020603050405020304" pitchFamily="18" charset="0"/>
              <a:cs typeface="Times New Roman" panose="02020603050405020304" pitchFamily="18" charset="0"/>
            </a:endParaRPr>
          </a:p>
          <a:p>
            <a:pPr marR="0" lvl="0" algn="l" defTabSz="914400" rtl="0" eaLnBrk="1" fontAlgn="base" latinLnBrk="0" hangingPunct="1">
              <a:lnSpc>
                <a:spcPct val="100000"/>
              </a:lnSpc>
              <a:spcBef>
                <a:spcPct val="20000"/>
              </a:spcBef>
              <a:spcAft>
                <a:spcPct val="0"/>
              </a:spcAft>
              <a:buClr>
                <a:schemeClr val="accent1"/>
              </a:buClr>
              <a:buSzPct val="65000"/>
              <a:tabLst/>
              <a:defRPr/>
            </a:pPr>
            <a:endParaRPr kumimoji="0" lang="fr-FR" sz="3000" b="0" i="0" u="none" strike="noStrike" kern="0" cap="none" spc="0" normalizeH="0" baseline="0" noProof="0" dirty="0">
              <a:ln>
                <a:noFill/>
              </a:ln>
              <a:solidFill>
                <a:schemeClr val="tx1"/>
              </a:solidFill>
              <a:effectLst/>
              <a:uLnTx/>
              <a:uFillTx/>
              <a:latin typeface="+mn-lt"/>
              <a:ea typeface="+mn-ea"/>
              <a:cs typeface="+mn-cs"/>
            </a:endParaRPr>
          </a:p>
        </p:txBody>
      </p:sp>
      <p:sp>
        <p:nvSpPr>
          <p:cNvPr id="5" name="Espace réservé de la date 4"/>
          <p:cNvSpPr>
            <a:spLocks noGrp="1"/>
          </p:cNvSpPr>
          <p:nvPr>
            <p:ph type="dt" sz="half" idx="10"/>
          </p:nvPr>
        </p:nvSpPr>
        <p:spPr/>
        <p:txBody>
          <a:bodyPr/>
          <a:lstStyle/>
          <a:p>
            <a:fld id="{BA71AC79-4D5A-4858-AF03-24D4B79949E5}" type="datetime1">
              <a:rPr lang="fr-FR" smtClean="0"/>
              <a:pPr/>
              <a:t>04/09/2019</a:t>
            </a:fld>
            <a:endParaRPr lang="fr-FR"/>
          </a:p>
        </p:txBody>
      </p:sp>
    </p:spTree>
    <p:extLst>
      <p:ext uri="{BB962C8B-B14F-4D97-AF65-F5344CB8AC3E}">
        <p14:creationId xmlns:p14="http://schemas.microsoft.com/office/powerpoint/2010/main" val="22557288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229600" cy="1143000"/>
          </a:xfrm>
        </p:spPr>
        <p:txBody>
          <a:bodyPr>
            <a:normAutofit fontScale="90000"/>
          </a:bodyPr>
          <a:lstStyle/>
          <a:p>
            <a:pPr marL="742950" indent="-742950" algn="ctr"/>
            <a:r>
              <a:rPr lang="fr-FR" sz="4400" b="1" dirty="0" smtClean="0"/>
              <a:t>Causes de l’exclusion sociale (2/4)</a:t>
            </a:r>
            <a:endParaRPr lang="fr-FR" sz="4400" b="1" i="1" dirty="0">
              <a:solidFill>
                <a:schemeClr val="tx1"/>
              </a:solidFill>
              <a:effectLst>
                <a:outerShdw blurRad="38100" dist="38100" dir="2700000" algn="tl">
                  <a:srgbClr val="000000">
                    <a:alpha val="43137"/>
                  </a:srgbClr>
                </a:outerShdw>
              </a:effectLst>
              <a:latin typeface="Georgia" pitchFamily="18" charset="0"/>
              <a:cs typeface="Times New Roman" pitchFamily="18" charset="0"/>
            </a:endParaRPr>
          </a:p>
        </p:txBody>
      </p:sp>
      <p:sp>
        <p:nvSpPr>
          <p:cNvPr id="3" name="Espace réservé du contenu 2"/>
          <p:cNvSpPr>
            <a:spLocks noGrp="1"/>
          </p:cNvSpPr>
          <p:nvPr>
            <p:ph idx="1"/>
          </p:nvPr>
        </p:nvSpPr>
        <p:spPr>
          <a:xfrm>
            <a:off x="357158" y="1556792"/>
            <a:ext cx="8215370" cy="4443976"/>
          </a:xfrm>
        </p:spPr>
        <p:txBody>
          <a:bodyPr/>
          <a:lstStyle/>
          <a:p>
            <a:pPr algn="just">
              <a:lnSpc>
                <a:spcPct val="150000"/>
              </a:lnSpc>
            </a:pPr>
            <a:r>
              <a:rPr lang="fr-FR" sz="2400" dirty="0" smtClean="0">
                <a:latin typeface="Times New Roman" pitchFamily="18" charset="0"/>
                <a:cs typeface="Times New Roman" pitchFamily="18" charset="0"/>
              </a:rPr>
              <a:t>Dans certains contextes culturels </a:t>
            </a:r>
            <a:r>
              <a:rPr lang="fr-FR" sz="2400" dirty="0" smtClean="0">
                <a:latin typeface="Times New Roman" pitchFamily="18" charset="0"/>
                <a:cs typeface="Times New Roman" pitchFamily="18" charset="0"/>
              </a:rPr>
              <a:t>le grand </a:t>
            </a:r>
            <a:r>
              <a:rPr lang="fr-FR" sz="2400" dirty="0" smtClean="0">
                <a:latin typeface="Times New Roman" pitchFamily="18" charset="0"/>
                <a:cs typeface="Times New Roman" pitchFamily="18" charset="0"/>
              </a:rPr>
              <a:t>âge + longévité sont  </a:t>
            </a:r>
            <a:r>
              <a:rPr lang="fr-FR" sz="2400" dirty="0" smtClean="0">
                <a:latin typeface="Times New Roman" pitchFamily="18" charset="0"/>
                <a:cs typeface="Times New Roman" pitchFamily="18" charset="0"/>
              </a:rPr>
              <a:t>suspects</a:t>
            </a:r>
            <a:r>
              <a:rPr lang="fr-FR" sz="2400" dirty="0" smtClean="0">
                <a:latin typeface="Times New Roman" pitchFamily="18" charset="0"/>
                <a:cs typeface="Times New Roman" pitchFamily="18" charset="0"/>
              </a:rPr>
              <a:t>. En effet, par le biais de procédés irrationnels, on pense que certaines personnes âgées ont le pouvoir de substituer leur santé chancelante et leur vie à la longévité des plus jeunes. </a:t>
            </a:r>
          </a:p>
          <a:p>
            <a:pPr algn="just">
              <a:lnSpc>
                <a:spcPct val="150000"/>
              </a:lnSpc>
            </a:pPr>
            <a:r>
              <a:rPr lang="fr-FR" sz="2400" dirty="0" smtClean="0">
                <a:latin typeface="Times New Roman" pitchFamily="18" charset="0"/>
                <a:cs typeface="Times New Roman" pitchFamily="18" charset="0"/>
              </a:rPr>
              <a:t>Aussi, dans ces milieux, les personnes âgées font-elles l’objet d’isolement social et d’abandon de la part de leurs proches.</a:t>
            </a:r>
          </a:p>
          <a:p>
            <a:pPr algn="just">
              <a:lnSpc>
                <a:spcPct val="150000"/>
              </a:lnSpc>
            </a:pPr>
            <a:endParaRPr lang="fr-FR" sz="2400" dirty="0" smtClean="0">
              <a:latin typeface="Times New Roman" pitchFamily="18" charset="0"/>
              <a:cs typeface="Times New Roman" pitchFamily="18" charset="0"/>
            </a:endParaRPr>
          </a:p>
          <a:p>
            <a:pPr lvl="2">
              <a:buSzPct val="75000"/>
            </a:pPr>
            <a:endParaRPr lang="fr-FR" dirty="0"/>
          </a:p>
        </p:txBody>
      </p:sp>
      <p:sp>
        <p:nvSpPr>
          <p:cNvPr id="4" name="Espace réservé de la date 3"/>
          <p:cNvSpPr>
            <a:spLocks noGrp="1"/>
          </p:cNvSpPr>
          <p:nvPr>
            <p:ph type="dt" sz="half" idx="10"/>
          </p:nvPr>
        </p:nvSpPr>
        <p:spPr/>
        <p:txBody>
          <a:bodyPr/>
          <a:lstStyle/>
          <a:p>
            <a:fld id="{5AD13A8B-9819-4E65-A20A-90C38C2C01D9}" type="datetime1">
              <a:rPr lang="fr-FR" smtClean="0"/>
              <a:pPr/>
              <a:t>04/09/2019</a:t>
            </a:fld>
            <a:endParaRPr lang="fr-F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722295"/>
          </a:xfrm>
        </p:spPr>
        <p:txBody>
          <a:bodyPr/>
          <a:lstStyle/>
          <a:p>
            <a:pPr lvl="2"/>
            <a:r>
              <a:rPr lang="fr-FR" sz="3600" b="1" dirty="0" smtClean="0"/>
              <a:t>Causes de l’exclusion sociale (3/4)</a:t>
            </a:r>
            <a:endParaRPr lang="fr-FR" sz="3600" dirty="0"/>
          </a:p>
        </p:txBody>
      </p:sp>
      <p:sp>
        <p:nvSpPr>
          <p:cNvPr id="4" name="Espace réservé de la date 3"/>
          <p:cNvSpPr>
            <a:spLocks noGrp="1"/>
          </p:cNvSpPr>
          <p:nvPr>
            <p:ph type="dt" sz="half" idx="10"/>
          </p:nvPr>
        </p:nvSpPr>
        <p:spPr/>
        <p:txBody>
          <a:bodyPr/>
          <a:lstStyle/>
          <a:p>
            <a:fld id="{7072D256-6430-4051-B03B-6BE4855942FB}" type="datetime1">
              <a:rPr lang="fr-FR" smtClean="0"/>
              <a:pPr/>
              <a:t>04/09/2019</a:t>
            </a:fld>
            <a:endParaRPr lang="fr-FR"/>
          </a:p>
        </p:txBody>
      </p:sp>
      <p:sp>
        <p:nvSpPr>
          <p:cNvPr id="5" name="Espace réservé du contenu 2"/>
          <p:cNvSpPr>
            <a:spLocks noGrp="1"/>
          </p:cNvSpPr>
          <p:nvPr>
            <p:ph idx="1"/>
          </p:nvPr>
        </p:nvSpPr>
        <p:spPr>
          <a:xfrm>
            <a:off x="457200" y="1124744"/>
            <a:ext cx="8229600" cy="5006181"/>
          </a:xfrm>
        </p:spPr>
        <p:txBody>
          <a:bodyPr>
            <a:normAutofit/>
          </a:bodyPr>
          <a:lstStyle/>
          <a:p>
            <a:pPr algn="just">
              <a:lnSpc>
                <a:spcPct val="160000"/>
              </a:lnSpc>
            </a:pPr>
            <a:r>
              <a:rPr lang="fr-FR" sz="2400" b="1" dirty="0" smtClean="0">
                <a:latin typeface="Times New Roman" pitchFamily="18" charset="0"/>
                <a:cs typeface="Times New Roman" pitchFamily="18" charset="0"/>
              </a:rPr>
              <a:t>Causes économiques</a:t>
            </a:r>
            <a:endParaRPr lang="fr-FR" sz="2400" dirty="0" smtClean="0">
              <a:latin typeface="Times New Roman" pitchFamily="18" charset="0"/>
              <a:cs typeface="Times New Roman" pitchFamily="18" charset="0"/>
            </a:endParaRPr>
          </a:p>
          <a:p>
            <a:pPr algn="just">
              <a:lnSpc>
                <a:spcPct val="160000"/>
              </a:lnSpc>
            </a:pPr>
            <a:r>
              <a:rPr lang="fr-FR" sz="2400" dirty="0" smtClean="0">
                <a:latin typeface="Times New Roman" pitchFamily="18" charset="0"/>
                <a:cs typeface="Times New Roman" pitchFamily="18" charset="0"/>
              </a:rPr>
              <a:t>la pauvreté constitue souvent un facteur favorisant ou aggravant dans le processus de l’exclusion sociale. </a:t>
            </a:r>
          </a:p>
          <a:p>
            <a:pPr algn="just">
              <a:lnSpc>
                <a:spcPct val="160000"/>
              </a:lnSpc>
            </a:pPr>
            <a:r>
              <a:rPr lang="fr-FR" sz="2400" dirty="0" smtClean="0">
                <a:latin typeface="Times New Roman" pitchFamily="18" charset="0"/>
                <a:cs typeface="Times New Roman" pitchFamily="18" charset="0"/>
              </a:rPr>
              <a:t>analphabétisme, + pauvreté + misère = les terreaux sur lesquels poussent des idéologies exclusionnistes qui prennent pour cibles les maillons les plus faibles du corps social.</a:t>
            </a:r>
          </a:p>
          <a:p>
            <a:pPr lvl="1" algn="just">
              <a:lnSpc>
                <a:spcPct val="150000"/>
              </a:lnSpc>
              <a:buNone/>
            </a:pPr>
            <a:endParaRPr lang="fr-FR" dirty="0" smtClean="0">
              <a:latin typeface="Times New Roman" pitchFamily="18" charset="0"/>
              <a:cs typeface="Times New Roman" pitchFamily="18" charset="0"/>
            </a:endParaRPr>
          </a:p>
          <a:p>
            <a:pPr>
              <a:buNone/>
            </a:pPr>
            <a:endParaRPr lang="fr-FR" dirty="0"/>
          </a:p>
        </p:txBody>
      </p:sp>
    </p:spTree>
    <p:extLst>
      <p:ext uri="{BB962C8B-B14F-4D97-AF65-F5344CB8AC3E}">
        <p14:creationId xmlns:p14="http://schemas.microsoft.com/office/powerpoint/2010/main" val="411743567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39552" y="332656"/>
            <a:ext cx="7701147" cy="707886"/>
          </a:xfrm>
          <a:prstGeom prst="rect">
            <a:avLst/>
          </a:prstGeom>
        </p:spPr>
        <p:txBody>
          <a:bodyPr wrap="none">
            <a:spAutoFit/>
          </a:bodyPr>
          <a:lstStyle/>
          <a:p>
            <a:pPr marL="742950" indent="-742950"/>
            <a:r>
              <a:rPr lang="fr-FR" sz="4000" b="1" dirty="0" smtClean="0"/>
              <a:t>Causes de l’exclusion sociale (4/4)</a:t>
            </a:r>
            <a:endParaRPr lang="fr-FR" sz="4000" b="1" i="1" dirty="0">
              <a:solidFill>
                <a:schemeClr val="tx1"/>
              </a:solidFill>
              <a:latin typeface="Georgia" pitchFamily="18" charset="0"/>
            </a:endParaRPr>
          </a:p>
        </p:txBody>
      </p:sp>
      <p:sp>
        <p:nvSpPr>
          <p:cNvPr id="6" name="Rectangle 1"/>
          <p:cNvSpPr>
            <a:spLocks noChangeArrowheads="1"/>
          </p:cNvSpPr>
          <p:nvPr/>
        </p:nvSpPr>
        <p:spPr bwMode="auto">
          <a:xfrm>
            <a:off x="1331640" y="908720"/>
            <a:ext cx="6244402" cy="1020703"/>
          </a:xfrm>
          <a:prstGeom prst="rect">
            <a:avLst/>
          </a:prstGeom>
          <a:noFill/>
          <a:ln w="9525">
            <a:noFill/>
            <a:miter lim="800000"/>
            <a:headEnd/>
            <a:tailEnd/>
          </a:ln>
          <a:effectLst/>
        </p:spPr>
        <p:txBody>
          <a:bodyPr vert="horz" wrap="square" lIns="91440" tIns="126960" rIns="91440" bIns="15235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rgbClr val="4F81BD"/>
              </a:solidFill>
              <a:effectLst/>
              <a:latin typeface="Constant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endParaRPr>
          </a:p>
        </p:txBody>
      </p:sp>
      <p:sp>
        <p:nvSpPr>
          <p:cNvPr id="7" name="Rectangle 1"/>
          <p:cNvSpPr>
            <a:spLocks noChangeArrowheads="1"/>
          </p:cNvSpPr>
          <p:nvPr/>
        </p:nvSpPr>
        <p:spPr bwMode="auto">
          <a:xfrm>
            <a:off x="755576" y="1268760"/>
            <a:ext cx="6244402" cy="928370"/>
          </a:xfrm>
          <a:prstGeom prst="rect">
            <a:avLst/>
          </a:prstGeom>
          <a:noFill/>
          <a:ln w="9525">
            <a:noFill/>
            <a:miter lim="800000"/>
            <a:headEnd/>
            <a:tailEnd/>
          </a:ln>
          <a:effectLst/>
        </p:spPr>
        <p:txBody>
          <a:bodyPr vert="horz" wrap="square" lIns="91440" tIns="126960" rIns="91440" bIns="152352"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4F81BD"/>
              </a:solidFill>
              <a:effectLst/>
              <a:latin typeface="Constant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endParaRPr>
          </a:p>
        </p:txBody>
      </p:sp>
      <p:sp>
        <p:nvSpPr>
          <p:cNvPr id="8" name="Espace réservé de la date 7"/>
          <p:cNvSpPr>
            <a:spLocks noGrp="1"/>
          </p:cNvSpPr>
          <p:nvPr>
            <p:ph type="dt" sz="half" idx="10"/>
          </p:nvPr>
        </p:nvSpPr>
        <p:spPr/>
        <p:txBody>
          <a:bodyPr/>
          <a:lstStyle/>
          <a:p>
            <a:fld id="{19AE6FB6-291A-485A-B012-8C8FE19810C4}" type="datetime1">
              <a:rPr lang="fr-FR" smtClean="0"/>
              <a:pPr/>
              <a:t>04/09/2019</a:t>
            </a:fld>
            <a:endParaRPr lang="fr-FR"/>
          </a:p>
        </p:txBody>
      </p:sp>
      <p:sp>
        <p:nvSpPr>
          <p:cNvPr id="2" name="Espace réservé du contenu 1"/>
          <p:cNvSpPr>
            <a:spLocks noGrp="1"/>
          </p:cNvSpPr>
          <p:nvPr>
            <p:ph idx="1"/>
          </p:nvPr>
        </p:nvSpPr>
        <p:spPr>
          <a:xfrm>
            <a:off x="457200" y="1268760"/>
            <a:ext cx="8229600" cy="4862165"/>
          </a:xfrm>
        </p:spPr>
        <p:txBody>
          <a:bodyPr/>
          <a:lstStyle/>
          <a:p>
            <a:pPr algn="just">
              <a:lnSpc>
                <a:spcPct val="160000"/>
              </a:lnSpc>
            </a:pPr>
            <a:r>
              <a:rPr lang="fr-FR" sz="2400" b="1" dirty="0" smtClean="0">
                <a:latin typeface="Times New Roman" pitchFamily="18" charset="0"/>
                <a:cs typeface="Times New Roman" pitchFamily="18" charset="0"/>
              </a:rPr>
              <a:t>De la démission de l’Etat</a:t>
            </a:r>
          </a:p>
          <a:p>
            <a:pPr algn="just">
              <a:lnSpc>
                <a:spcPct val="160000"/>
              </a:lnSpc>
            </a:pPr>
            <a:r>
              <a:rPr lang="fr-FR" sz="2400" dirty="0" smtClean="0">
                <a:latin typeface="Times New Roman" pitchFamily="18" charset="0"/>
                <a:cs typeface="Times New Roman" pitchFamily="18" charset="0"/>
              </a:rPr>
              <a:t>Concernant les </a:t>
            </a:r>
            <a:r>
              <a:rPr lang="fr-FR" sz="2400" dirty="0" smtClean="0">
                <a:latin typeface="Times New Roman" pitchFamily="18" charset="0"/>
                <a:cs typeface="Times New Roman" pitchFamily="18" charset="0"/>
              </a:rPr>
              <a:t>Mutilations Génitales Féminines , </a:t>
            </a:r>
            <a:r>
              <a:rPr lang="fr-FR" sz="2400" dirty="0" smtClean="0">
                <a:latin typeface="Times New Roman" pitchFamily="18" charset="0"/>
                <a:cs typeface="Times New Roman" pitchFamily="18" charset="0"/>
              </a:rPr>
              <a:t>on peut affirmer sans risque de se tromper qu’il existe une politique. </a:t>
            </a:r>
          </a:p>
          <a:p>
            <a:pPr algn="just">
              <a:lnSpc>
                <a:spcPct val="160000"/>
              </a:lnSpc>
            </a:pPr>
            <a:r>
              <a:rPr lang="fr-FR" sz="2400" dirty="0" smtClean="0">
                <a:latin typeface="Times New Roman" pitchFamily="18" charset="0"/>
                <a:cs typeface="Times New Roman" pitchFamily="18" charset="0"/>
              </a:rPr>
              <a:t>Quant aux accusations de sorcellerie,  pas de volonté politique de l’Etat clairement affichée pour mettre fin à ce fléau. Le sentiment général qui se dégage est que l’Etat ne fait que gérer les conséquences de ce fléau au lieu de prendre les mesures appropriées pour mettre fin à cette cruauté humaine.</a:t>
            </a:r>
            <a:endParaRPr lang="fr-FR"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2"/>
            <a:ext cx="7915693" cy="707886"/>
          </a:xfrm>
          <a:prstGeom prst="rect">
            <a:avLst/>
          </a:prstGeom>
        </p:spPr>
        <p:txBody>
          <a:bodyPr wrap="none">
            <a:spAutoFit/>
          </a:bodyPr>
          <a:lstStyle/>
          <a:p>
            <a:pPr marL="742950" indent="-742950" fontAlgn="base">
              <a:spcBef>
                <a:spcPct val="0"/>
              </a:spcBef>
              <a:spcAft>
                <a:spcPct val="0"/>
              </a:spcAft>
            </a:pPr>
            <a:r>
              <a:rPr lang="fr-FR" sz="4000" b="1" dirty="0" smtClean="0">
                <a:solidFill>
                  <a:schemeClr val="tx2"/>
                </a:solidFill>
                <a:latin typeface="+mj-lt"/>
                <a:ea typeface="+mj-ea"/>
                <a:cs typeface="+mj-cs"/>
              </a:rPr>
              <a:t>Alors comment endiguer le fléau???</a:t>
            </a:r>
            <a:endParaRPr lang="fr-FR" sz="4000" b="1" dirty="0">
              <a:solidFill>
                <a:schemeClr val="tx2"/>
              </a:solidFill>
              <a:latin typeface="+mj-lt"/>
              <a:ea typeface="+mj-ea"/>
              <a:cs typeface="+mj-cs"/>
            </a:endParaRPr>
          </a:p>
        </p:txBody>
      </p:sp>
      <p:sp>
        <p:nvSpPr>
          <p:cNvPr id="12" name="Espace réservé du contenu 11"/>
          <p:cNvSpPr>
            <a:spLocks noGrp="1"/>
          </p:cNvSpPr>
          <p:nvPr>
            <p:ph idx="1"/>
          </p:nvPr>
        </p:nvSpPr>
        <p:spPr>
          <a:xfrm>
            <a:off x="457200" y="1340768"/>
            <a:ext cx="8229600" cy="4790157"/>
          </a:xfrm>
        </p:spPr>
        <p:txBody>
          <a:bodyPr/>
          <a:lstStyle/>
          <a:p>
            <a:pPr algn="just">
              <a:lnSpc>
                <a:spcPct val="160000"/>
              </a:lnSpc>
            </a:pPr>
            <a:r>
              <a:rPr lang="fr-FR" sz="2400" dirty="0" smtClean="0">
                <a:latin typeface="Times New Roman" pitchFamily="18" charset="0"/>
                <a:cs typeface="Times New Roman" pitchFamily="18" charset="0"/>
              </a:rPr>
              <a:t>Depuis plus d’un demi-siècle que des organisations de la société civile, des confessions religieuses ainsi que des personnes de bonne volonté luttent contre ce fléau, des centres d’accueil continuent de se construire sur le terrain, et ceux qui existent refusent du monde faute de place pour accueillir les personnes accusées de sorcellerie</a:t>
            </a:r>
          </a:p>
          <a:p>
            <a:pPr algn="just">
              <a:lnSpc>
                <a:spcPct val="150000"/>
              </a:lnSpc>
              <a:buFont typeface="Wingdings" panose="05000000000000000000" pitchFamily="2" charset="2"/>
              <a:buChar char="§"/>
            </a:pPr>
            <a:endParaRPr lang="fr-FR" sz="2400" dirty="0" smtClean="0">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spTree>
    <p:extLst>
      <p:ext uri="{BB962C8B-B14F-4D97-AF65-F5344CB8AC3E}">
        <p14:creationId xmlns:p14="http://schemas.microsoft.com/office/powerpoint/2010/main" val="260330557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2"/>
            <a:ext cx="7069756" cy="707886"/>
          </a:xfrm>
          <a:prstGeom prst="rect">
            <a:avLst/>
          </a:prstGeom>
        </p:spPr>
        <p:txBody>
          <a:bodyPr wrap="none">
            <a:spAutoFit/>
          </a:bodyPr>
          <a:lstStyle/>
          <a:p>
            <a:pPr marL="742950" indent="-742950" fontAlgn="base">
              <a:spcBef>
                <a:spcPct val="0"/>
              </a:spcBef>
              <a:spcAft>
                <a:spcPct val="0"/>
              </a:spcAft>
            </a:pPr>
            <a:r>
              <a:rPr lang="fr-FR" sz="4000" b="1" dirty="0" smtClean="0">
                <a:solidFill>
                  <a:schemeClr val="tx2"/>
                </a:solidFill>
                <a:latin typeface="Times New Roman" pitchFamily="18" charset="0"/>
                <a:ea typeface="+mj-ea"/>
                <a:cs typeface="Times New Roman" pitchFamily="18" charset="0"/>
              </a:rPr>
              <a:t>Le combat du Centre Delwendé</a:t>
            </a:r>
            <a:endParaRPr lang="fr-FR" sz="4000" b="1" dirty="0">
              <a:solidFill>
                <a:schemeClr val="tx2"/>
              </a:solidFill>
              <a:latin typeface="Times New Roman" pitchFamily="18" charset="0"/>
              <a:ea typeface="+mj-ea"/>
              <a:cs typeface="Times New Roman" pitchFamily="18" charset="0"/>
            </a:endParaRPr>
          </a:p>
        </p:txBody>
      </p:sp>
      <p:sp>
        <p:nvSpPr>
          <p:cNvPr id="12" name="Espace réservé du contenu 11"/>
          <p:cNvSpPr>
            <a:spLocks noGrp="1"/>
          </p:cNvSpPr>
          <p:nvPr>
            <p:ph idx="1"/>
          </p:nvPr>
        </p:nvSpPr>
        <p:spPr>
          <a:xfrm>
            <a:off x="3571868" y="1340768"/>
            <a:ext cx="5429288" cy="4790157"/>
          </a:xfrm>
        </p:spPr>
        <p:txBody>
          <a:bodyPr/>
          <a:lstStyle/>
          <a:p>
            <a:pPr marL="0" indent="0" algn="just">
              <a:lnSpc>
                <a:spcPct val="150000"/>
              </a:lnSpc>
              <a:buNone/>
            </a:pPr>
            <a:r>
              <a:rPr lang="fr-FR" sz="2600" b="1" dirty="0" smtClean="0">
                <a:latin typeface="Times New Roman" pitchFamily="18" charset="0"/>
                <a:cs typeface="Times New Roman" pitchFamily="18" charset="0"/>
              </a:rPr>
              <a:t>Delwendé </a:t>
            </a:r>
            <a:r>
              <a:rPr lang="fr-FR" sz="2600" dirty="0" smtClean="0">
                <a:latin typeface="Times New Roman" pitchFamily="18" charset="0"/>
                <a:cs typeface="Times New Roman" pitchFamily="18" charset="0"/>
              </a:rPr>
              <a:t>est un centre accueillant des femmes qui ont été accusées de sorcellerie et chassées de leur famille et villages. Le centre existe depuis 1966; </a:t>
            </a:r>
            <a:br>
              <a:rPr lang="fr-FR" sz="2600" dirty="0" smtClean="0">
                <a:latin typeface="Times New Roman" pitchFamily="18" charset="0"/>
                <a:cs typeface="Times New Roman" pitchFamily="18" charset="0"/>
              </a:rPr>
            </a:br>
            <a:r>
              <a:rPr lang="fr-FR" sz="2600" dirty="0" smtClean="0">
                <a:latin typeface="Times New Roman" pitchFamily="18" charset="0"/>
                <a:cs typeface="Times New Roman" pitchFamily="18" charset="0"/>
              </a:rPr>
              <a:t>il est dirigé par les Sœurs Missionnaires de Notre-Dame </a:t>
            </a:r>
            <a:r>
              <a:rPr lang="fr-FR" sz="2600" dirty="0" smtClean="0">
                <a:latin typeface="Times New Roman" pitchFamily="18" charset="0"/>
                <a:cs typeface="Times New Roman" pitchFamily="18" charset="0"/>
              </a:rPr>
              <a:t>d’Afrique.</a:t>
            </a:r>
            <a:r>
              <a:rPr lang="fr-FR" sz="2800" b="1" dirty="0">
                <a:latin typeface="Times New Roman" pitchFamily="18" charset="0"/>
                <a:cs typeface="Times New Roman" pitchFamily="18" charset="0"/>
              </a:rPr>
              <a:t> </a:t>
            </a:r>
            <a:endParaRPr lang="fr-FR" sz="1800" dirty="0">
              <a:latin typeface="Times New Roman" pitchFamily="18" charset="0"/>
              <a:cs typeface="Times New Roman" pitchFamily="18" charset="0"/>
            </a:endParaRPr>
          </a:p>
          <a:p>
            <a:pPr marL="0" indent="0" algn="just">
              <a:lnSpc>
                <a:spcPct val="150000"/>
              </a:lnSpc>
              <a:buNone/>
            </a:pPr>
            <a:endParaRPr lang="fr-FR" sz="2600" dirty="0" smtClean="0">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pic>
        <p:nvPicPr>
          <p:cNvPr id="1026" name="Picture 2"/>
          <p:cNvPicPr>
            <a:picLocks noChangeAspect="1" noChangeArrowheads="1"/>
          </p:cNvPicPr>
          <p:nvPr/>
        </p:nvPicPr>
        <p:blipFill>
          <a:blip r:embed="rId2"/>
          <a:srcRect/>
          <a:stretch>
            <a:fillRect/>
          </a:stretch>
        </p:blipFill>
        <p:spPr bwMode="auto">
          <a:xfrm>
            <a:off x="142844" y="1643050"/>
            <a:ext cx="3357586" cy="2571768"/>
          </a:xfrm>
          <a:prstGeom prst="rect">
            <a:avLst/>
          </a:prstGeom>
          <a:noFill/>
          <a:ln w="9525">
            <a:noFill/>
            <a:miter lim="800000"/>
            <a:headEnd/>
            <a:tailEnd/>
          </a:ln>
          <a:effectLst/>
        </p:spPr>
      </p:pic>
    </p:spTree>
    <p:extLst>
      <p:ext uri="{BB962C8B-B14F-4D97-AF65-F5344CB8AC3E}">
        <p14:creationId xmlns:p14="http://schemas.microsoft.com/office/powerpoint/2010/main" val="93787094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3"/>
            <a:ext cx="6786610" cy="1200329"/>
          </a:xfrm>
          <a:prstGeom prst="rect">
            <a:avLst/>
          </a:prstGeom>
        </p:spPr>
        <p:txBody>
          <a:bodyPr wrap="square">
            <a:spAutoFit/>
          </a:bodyPr>
          <a:lstStyle/>
          <a:p>
            <a:r>
              <a:rPr lang="fr-FR" sz="3600" b="1" dirty="0" smtClean="0">
                <a:solidFill>
                  <a:schemeClr val="tx2"/>
                </a:solidFill>
                <a:latin typeface="Times New Roman" pitchFamily="18" charset="0"/>
                <a:cs typeface="Times New Roman" pitchFamily="18" charset="0"/>
              </a:rPr>
              <a:t>Le combat du Centre Delwendé</a:t>
            </a:r>
          </a:p>
          <a:p>
            <a:endParaRPr lang="fr-FR" sz="3600" b="1" dirty="0"/>
          </a:p>
        </p:txBody>
      </p:sp>
      <p:sp>
        <p:nvSpPr>
          <p:cNvPr id="12" name="Espace réservé du contenu 11"/>
          <p:cNvSpPr>
            <a:spLocks noGrp="1"/>
          </p:cNvSpPr>
          <p:nvPr>
            <p:ph idx="1"/>
          </p:nvPr>
        </p:nvSpPr>
        <p:spPr>
          <a:xfrm>
            <a:off x="357158" y="1142984"/>
            <a:ext cx="8572560" cy="4320480"/>
          </a:xfrm>
        </p:spPr>
        <p:txBody>
          <a:bodyPr/>
          <a:lstStyle/>
          <a:p>
            <a:pPr>
              <a:buNone/>
            </a:pPr>
            <a:r>
              <a:rPr lang="fr-FR" sz="2400" dirty="0" smtClean="0"/>
              <a:t> </a:t>
            </a:r>
          </a:p>
          <a:p>
            <a:r>
              <a:rPr lang="fr-FR" sz="2600" dirty="0" smtClean="0">
                <a:latin typeface="Times New Roman" pitchFamily="18" charset="0"/>
                <a:cs typeface="Times New Roman" pitchFamily="18" charset="0"/>
              </a:rPr>
              <a:t>Delwendé signifie en langue mooré « dans les mains de Dieu »</a:t>
            </a:r>
          </a:p>
          <a:p>
            <a:pPr>
              <a:lnSpc>
                <a:spcPct val="150000"/>
              </a:lnSpc>
              <a:buFont typeface="Wingdings" panose="05000000000000000000" pitchFamily="2" charset="2"/>
              <a:buChar char="§"/>
            </a:pPr>
            <a:r>
              <a:rPr lang="fr-FR" sz="2600" dirty="0" smtClean="0">
                <a:latin typeface="Times New Roman" pitchFamily="18" charset="0"/>
                <a:cs typeface="Times New Roman" pitchFamily="18" charset="0"/>
              </a:rPr>
              <a:t>Il existe onze centre de ce type en Afrique de l’Ouest.</a:t>
            </a:r>
          </a:p>
          <a:p>
            <a:pPr>
              <a:lnSpc>
                <a:spcPct val="150000"/>
              </a:lnSpc>
              <a:buFont typeface="Wingdings" panose="05000000000000000000" pitchFamily="2" charset="2"/>
              <a:buChar char="§"/>
            </a:pPr>
            <a:r>
              <a:rPr lang="fr-FR" sz="2600" dirty="0" smtClean="0">
                <a:latin typeface="Times New Roman" pitchFamily="18" charset="0"/>
                <a:cs typeface="Times New Roman" pitchFamily="18" charset="0"/>
              </a:rPr>
              <a:t>En 2011, le centre comptait 321 femmes et 06 hommes, </a:t>
            </a:r>
            <a:r>
              <a:rPr lang="fr-FR" sz="2600" b="1" dirty="0" smtClean="0">
                <a:latin typeface="Times New Roman" pitchFamily="18" charset="0"/>
                <a:cs typeface="Times New Roman" pitchFamily="18" charset="0"/>
              </a:rPr>
              <a:t>en 2016, elles sont 400.</a:t>
            </a:r>
            <a:r>
              <a:rPr lang="fr-FR" sz="2600" dirty="0" smtClean="0">
                <a:latin typeface="Times New Roman" pitchFamily="18" charset="0"/>
                <a:cs typeface="Times New Roman" pitchFamily="18" charset="0"/>
              </a:rPr>
              <a:t> Cette année, le ministère en charge de l’action sociale estime leur nombre à 600. </a:t>
            </a:r>
          </a:p>
          <a:p>
            <a:pPr>
              <a:lnSpc>
                <a:spcPct val="150000"/>
              </a:lnSpc>
              <a:buFont typeface="Wingdings" panose="05000000000000000000" pitchFamily="2" charset="2"/>
              <a:buChar char="§"/>
            </a:pPr>
            <a:endParaRPr lang="fr-FR" sz="2400" dirty="0" smtClean="0">
              <a:latin typeface="Times New Roman" pitchFamily="18" charset="0"/>
              <a:cs typeface="Times New Roman" pitchFamily="18" charset="0"/>
            </a:endParaRP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spTree>
    <p:extLst>
      <p:ext uri="{BB962C8B-B14F-4D97-AF65-F5344CB8AC3E}">
        <p14:creationId xmlns:p14="http://schemas.microsoft.com/office/powerpoint/2010/main" val="218250614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2"/>
            <a:ext cx="6542176" cy="646331"/>
          </a:xfrm>
          <a:prstGeom prst="rect">
            <a:avLst/>
          </a:prstGeom>
        </p:spPr>
        <p:txBody>
          <a:bodyPr wrap="none">
            <a:spAutoFit/>
          </a:bodyPr>
          <a:lstStyle/>
          <a:p>
            <a:r>
              <a:rPr lang="fr-FR" sz="3600" i="1" dirty="0" smtClean="0">
                <a:solidFill>
                  <a:schemeClr val="tx2"/>
                </a:solidFill>
                <a:effectLst>
                  <a:outerShdw blurRad="38100" dist="38100" dir="2700000" algn="tl">
                    <a:srgbClr val="000000">
                      <a:alpha val="43137"/>
                    </a:srgbClr>
                  </a:outerShdw>
                </a:effectLst>
                <a:latin typeface="Georgia" pitchFamily="18" charset="0"/>
                <a:cs typeface="Times New Roman" pitchFamily="18" charset="0"/>
              </a:rPr>
              <a:t>Le combat du centre Delwendé</a:t>
            </a:r>
            <a:endParaRPr lang="fr-FR" sz="3600" b="1" dirty="0"/>
          </a:p>
        </p:txBody>
      </p:sp>
      <p:sp>
        <p:nvSpPr>
          <p:cNvPr id="12" name="Espace réservé du contenu 11"/>
          <p:cNvSpPr>
            <a:spLocks noGrp="1"/>
          </p:cNvSpPr>
          <p:nvPr>
            <p:ph idx="1"/>
          </p:nvPr>
        </p:nvSpPr>
        <p:spPr>
          <a:xfrm>
            <a:off x="251520" y="1357298"/>
            <a:ext cx="8640960" cy="4773627"/>
          </a:xfrm>
        </p:spPr>
        <p:txBody>
          <a:bodyPr/>
          <a:lstStyle/>
          <a:p>
            <a:pPr>
              <a:lnSpc>
                <a:spcPct val="150000"/>
              </a:lnSpc>
            </a:pPr>
            <a:r>
              <a:rPr lang="fr-FR" sz="2600" dirty="0" smtClean="0">
                <a:latin typeface="Times New Roman" pitchFamily="18" charset="0"/>
                <a:cs typeface="Times New Roman" pitchFamily="18" charset="0"/>
              </a:rPr>
              <a:t>Il sensibilisent les populations des localités touchées par ces allégations de sorcellerie </a:t>
            </a:r>
          </a:p>
          <a:p>
            <a:pPr>
              <a:lnSpc>
                <a:spcPct val="150000"/>
              </a:lnSpc>
            </a:pPr>
            <a:r>
              <a:rPr lang="fr-FR" sz="2600" dirty="0" smtClean="0">
                <a:latin typeface="Times New Roman" pitchFamily="18" charset="0"/>
                <a:cs typeface="Times New Roman" pitchFamily="18" charset="0"/>
              </a:rPr>
              <a:t>Le centre améliore les conditions de vie des pensionnaires </a:t>
            </a:r>
          </a:p>
          <a:p>
            <a:pPr>
              <a:lnSpc>
                <a:spcPct val="150000"/>
              </a:lnSpc>
            </a:pPr>
            <a:r>
              <a:rPr lang="fr-FR" sz="2600" dirty="0" smtClean="0">
                <a:latin typeface="Times New Roman" pitchFamily="18" charset="0"/>
                <a:cs typeface="Times New Roman" pitchFamily="18" charset="0"/>
              </a:rPr>
              <a:t>Il leur redonne une santé morale, physique afin qu’elles retrouvent la dignité</a:t>
            </a:r>
          </a:p>
          <a:p>
            <a:pPr>
              <a:lnSpc>
                <a:spcPct val="150000"/>
              </a:lnSpc>
            </a:pPr>
            <a:r>
              <a:rPr lang="fr-FR" sz="2600" dirty="0" smtClean="0">
                <a:latin typeface="Times New Roman" pitchFamily="18" charset="0"/>
                <a:cs typeface="Times New Roman" pitchFamily="18" charset="0"/>
              </a:rPr>
              <a:t>Le centre est en quelques sorte une cour de solidarité, une seconde famille et même l’unique famille pour certaines</a:t>
            </a:r>
          </a:p>
          <a:p>
            <a:endParaRPr lang="fr-FR" sz="2400" dirty="0" smtClean="0"/>
          </a:p>
          <a:p>
            <a:pPr algn="just">
              <a:lnSpc>
                <a:spcPct val="150000"/>
              </a:lnSpc>
              <a:buFont typeface="Wingdings" panose="05000000000000000000" pitchFamily="2" charset="2"/>
              <a:buChar char="§"/>
            </a:pPr>
            <a:endParaRPr lang="fr-FR" sz="2400" dirty="0" smtClean="0">
              <a:latin typeface="Times New Roman" panose="02020603050405020304" pitchFamily="18" charset="0"/>
              <a:cs typeface="Times New Roman" panose="02020603050405020304" pitchFamily="18" charset="0"/>
            </a:endParaRP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spTree>
    <p:extLst>
      <p:ext uri="{BB962C8B-B14F-4D97-AF65-F5344CB8AC3E}">
        <p14:creationId xmlns:p14="http://schemas.microsoft.com/office/powerpoint/2010/main" val="2547101569"/>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2"/>
            <a:ext cx="7539243" cy="646331"/>
          </a:xfrm>
          <a:prstGeom prst="rect">
            <a:avLst/>
          </a:prstGeom>
        </p:spPr>
        <p:txBody>
          <a:bodyPr wrap="none">
            <a:spAutoFit/>
          </a:bodyPr>
          <a:lstStyle/>
          <a:p>
            <a:r>
              <a:rPr lang="fr-FR" sz="3600" b="1" i="1" dirty="0" smtClean="0">
                <a:solidFill>
                  <a:schemeClr val="tx2"/>
                </a:solidFill>
                <a:effectLst>
                  <a:outerShdw blurRad="38100" dist="38100" dir="2700000" algn="tl">
                    <a:srgbClr val="000000">
                      <a:alpha val="43137"/>
                    </a:srgbClr>
                  </a:outerShdw>
                </a:effectLst>
                <a:latin typeface="Georgia" pitchFamily="18" charset="0"/>
                <a:cs typeface="Times New Roman" pitchFamily="18" charset="0"/>
              </a:rPr>
              <a:t>Le combat du centre Delwendé</a:t>
            </a:r>
            <a:endParaRPr lang="fr-FR" sz="3600" b="1" dirty="0"/>
          </a:p>
        </p:txBody>
      </p:sp>
      <p:sp>
        <p:nvSpPr>
          <p:cNvPr id="12" name="Espace réservé du contenu 11"/>
          <p:cNvSpPr>
            <a:spLocks noGrp="1"/>
          </p:cNvSpPr>
          <p:nvPr>
            <p:ph idx="1"/>
          </p:nvPr>
        </p:nvSpPr>
        <p:spPr>
          <a:xfrm>
            <a:off x="457200" y="1340768"/>
            <a:ext cx="8229600" cy="4790157"/>
          </a:xfrm>
        </p:spPr>
        <p:txBody>
          <a:bodyPr/>
          <a:lstStyle/>
          <a:p>
            <a:pPr marL="0" indent="0" algn="just">
              <a:lnSpc>
                <a:spcPct val="150000"/>
              </a:lnSpc>
              <a:buFont typeface="Wingdings" pitchFamily="2" charset="2"/>
              <a:buChar char="q"/>
            </a:pPr>
            <a:r>
              <a:rPr lang="fr-FR" sz="2400" dirty="0" smtClean="0"/>
              <a:t> </a:t>
            </a:r>
            <a:r>
              <a:rPr lang="fr-FR" sz="2500" dirty="0" smtClean="0">
                <a:latin typeface="Times New Roman" pitchFamily="18" charset="0"/>
                <a:cs typeface="Times New Roman" pitchFamily="18" charset="0"/>
              </a:rPr>
              <a:t>Il a œuvré au parrainage des femmes exclues: 120 femmes ont été adoptées par des parrains qui leur rendent visite régulièrement pour éviter leur isolement</a:t>
            </a:r>
          </a:p>
          <a:p>
            <a:pPr marL="0" indent="0" algn="just">
              <a:lnSpc>
                <a:spcPct val="150000"/>
              </a:lnSpc>
              <a:buFont typeface="Wingdings" pitchFamily="2" charset="2"/>
              <a:buChar char="q"/>
            </a:pPr>
            <a:r>
              <a:rPr lang="fr-FR" sz="2500" dirty="0" smtClean="0">
                <a:latin typeface="Times New Roman" pitchFamily="18" charset="0"/>
                <a:cs typeface="Times New Roman" pitchFamily="18" charset="0"/>
              </a:rPr>
              <a:t>Aide économique</a:t>
            </a:r>
          </a:p>
          <a:p>
            <a:pPr marL="0" indent="0" algn="just">
              <a:lnSpc>
                <a:spcPct val="150000"/>
              </a:lnSpc>
              <a:buFont typeface="Wingdings" pitchFamily="2" charset="2"/>
              <a:buChar char="q"/>
            </a:pPr>
            <a:r>
              <a:rPr lang="fr-FR" sz="2500" dirty="0" smtClean="0">
                <a:latin typeface="Times New Roman" pitchFamily="18" charset="0"/>
                <a:cs typeface="Times New Roman" pitchFamily="18" charset="0"/>
              </a:rPr>
              <a:t>Aide Psychosocial et juridique</a:t>
            </a:r>
          </a:p>
          <a:p>
            <a:pPr marL="0" indent="0" algn="just">
              <a:lnSpc>
                <a:spcPct val="150000"/>
              </a:lnSpc>
              <a:buFont typeface="Wingdings" pitchFamily="2" charset="2"/>
              <a:buChar char="q"/>
            </a:pPr>
            <a:r>
              <a:rPr lang="fr-FR" sz="2400" b="1" dirty="0" smtClean="0">
                <a:latin typeface="Times New Roman" pitchFamily="18" charset="0"/>
                <a:cs typeface="Times New Roman" pitchFamily="18" charset="0"/>
              </a:rPr>
              <a:t>Il sensibilise, </a:t>
            </a:r>
            <a:r>
              <a:rPr lang="fr-FR" sz="2400" dirty="0" smtClean="0">
                <a:latin typeface="Times New Roman" pitchFamily="18" charset="0"/>
                <a:cs typeface="Times New Roman" pitchFamily="18" charset="0"/>
              </a:rPr>
              <a:t>profite de toutes les occasions pour dénoncer cette pratique, l’exclusion que vivent ces femmes accusées de sorcellerie.</a:t>
            </a:r>
            <a:endParaRPr lang="fr-FR" sz="2400" b="1" dirty="0" smtClean="0">
              <a:latin typeface="Times New Roman" pitchFamily="18" charset="0"/>
              <a:cs typeface="Times New Roman" pitchFamily="18" charset="0"/>
            </a:endParaRPr>
          </a:p>
          <a:p>
            <a:pPr marL="0" indent="0" algn="just">
              <a:lnSpc>
                <a:spcPct val="150000"/>
              </a:lnSpc>
              <a:buFont typeface="Wingdings" pitchFamily="2" charset="2"/>
              <a:buChar char="q"/>
            </a:pPr>
            <a:endParaRPr lang="fr-FR" sz="2500" dirty="0" smtClean="0">
              <a:latin typeface="Times New Roman" pitchFamily="18" charset="0"/>
              <a:cs typeface="Times New Roman" pitchFamily="18" charset="0"/>
            </a:endParaRPr>
          </a:p>
          <a:p>
            <a:pPr marL="0" lvl="0" indent="0" algn="just">
              <a:lnSpc>
                <a:spcPct val="150000"/>
              </a:lnSpc>
              <a:buNone/>
            </a:pPr>
            <a:endParaRPr lang="fr-FR" sz="2400" b="1" dirty="0" smtClean="0">
              <a:latin typeface="Times New Roman" panose="02020603050405020304" pitchFamily="18" charset="0"/>
              <a:cs typeface="Times New Roman" panose="02020603050405020304" pitchFamily="18" charset="0"/>
            </a:endParaRPr>
          </a:p>
          <a:p>
            <a:pPr marL="0" lvl="0" indent="0" algn="just">
              <a:lnSpc>
                <a:spcPct val="150000"/>
              </a:lnSpc>
              <a:buNone/>
            </a:pPr>
            <a:endParaRPr lang="fr-FR" sz="2400" b="1" dirty="0" smtClean="0">
              <a:latin typeface="Times New Roman" panose="02020603050405020304" pitchFamily="18" charset="0"/>
              <a:cs typeface="Times New Roman" panose="02020603050405020304" pitchFamily="18" charset="0"/>
            </a:endParaRPr>
          </a:p>
          <a:p>
            <a:pPr marL="0" lvl="0" indent="0" algn="just">
              <a:lnSpc>
                <a:spcPct val="150000"/>
              </a:lnSpc>
              <a:buNone/>
            </a:pPr>
            <a:endParaRPr lang="fr-FR" sz="2400" b="1" dirty="0" smtClean="0">
              <a:latin typeface="Times New Roman" panose="02020603050405020304" pitchFamily="18" charset="0"/>
              <a:cs typeface="Times New Roman" panose="02020603050405020304" pitchFamily="18" charset="0"/>
            </a:endParaRPr>
          </a:p>
          <a:p>
            <a:pPr marL="0" lvl="0" indent="0" algn="just">
              <a:lnSpc>
                <a:spcPct val="150000"/>
              </a:lnSpc>
              <a:buNone/>
            </a:pPr>
            <a:endParaRPr lang="fr-FR" sz="2400" b="1" dirty="0">
              <a:latin typeface="Times New Roman" panose="02020603050405020304" pitchFamily="18" charset="0"/>
              <a:cs typeface="Times New Roman" panose="02020603050405020304" pitchFamily="18" charset="0"/>
            </a:endParaRPr>
          </a:p>
          <a:p>
            <a:pPr marL="0" lvl="0" indent="0" algn="just">
              <a:lnSpc>
                <a:spcPct val="150000"/>
              </a:lnSpc>
              <a:buNone/>
            </a:pPr>
            <a:endParaRPr lang="fr-FR" sz="2400" b="1" dirty="0" smtClean="0">
              <a:latin typeface="Times New Roman" panose="02020603050405020304" pitchFamily="18" charset="0"/>
              <a:cs typeface="Times New Roman" panose="02020603050405020304" pitchFamily="18" charset="0"/>
            </a:endParaRPr>
          </a:p>
          <a:p>
            <a:pPr marL="0" lvl="0" indent="0" algn="just">
              <a:lnSpc>
                <a:spcPct val="150000"/>
              </a:lnSpc>
              <a:buNone/>
            </a:pPr>
            <a:r>
              <a:rPr lang="fr-FR" sz="2000" u="sng" dirty="0" smtClean="0">
                <a:latin typeface="Times New Roman" panose="02020603050405020304" pitchFamily="18" charset="0"/>
                <a:cs typeface="Times New Roman" panose="02020603050405020304" pitchFamily="18" charset="0"/>
              </a:rPr>
              <a:t>Source</a:t>
            </a:r>
            <a:r>
              <a:rPr lang="fr-FR" sz="2000" dirty="0" smtClean="0">
                <a:latin typeface="Times New Roman" panose="02020603050405020304" pitchFamily="18" charset="0"/>
                <a:cs typeface="Times New Roman" panose="02020603050405020304" pitchFamily="18" charset="0"/>
              </a:rPr>
              <a:t>: auteur du mémoire</a:t>
            </a: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spTree>
    <p:extLst>
      <p:ext uri="{BB962C8B-B14F-4D97-AF65-F5344CB8AC3E}">
        <p14:creationId xmlns:p14="http://schemas.microsoft.com/office/powerpoint/2010/main" val="3988016398"/>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357166"/>
            <a:ext cx="1877437" cy="646331"/>
          </a:xfrm>
          <a:prstGeom prst="rect">
            <a:avLst/>
          </a:prstGeom>
        </p:spPr>
        <p:txBody>
          <a:bodyPr wrap="none">
            <a:spAutoFit/>
          </a:bodyPr>
          <a:lstStyle/>
          <a:p>
            <a:pPr algn="ctr"/>
            <a:r>
              <a:rPr lang="fr-FR" sz="3600" b="1" dirty="0" smtClean="0">
                <a:latin typeface="Times New Roman" pitchFamily="18" charset="0"/>
                <a:cs typeface="Times New Roman" pitchFamily="18" charset="0"/>
              </a:rPr>
              <a:t>Défis???</a:t>
            </a:r>
            <a:endParaRPr lang="fr-FR" sz="3600" b="1" dirty="0">
              <a:latin typeface="Times New Roman" pitchFamily="18" charset="0"/>
              <a:cs typeface="Times New Roman" pitchFamily="18" charset="0"/>
            </a:endParaRPr>
          </a:p>
        </p:txBody>
      </p:sp>
      <p:sp>
        <p:nvSpPr>
          <p:cNvPr id="12" name="Espace réservé du contenu 11"/>
          <p:cNvSpPr>
            <a:spLocks noGrp="1"/>
          </p:cNvSpPr>
          <p:nvPr>
            <p:ph idx="1"/>
          </p:nvPr>
        </p:nvSpPr>
        <p:spPr>
          <a:xfrm>
            <a:off x="214282" y="928670"/>
            <a:ext cx="8472518" cy="5202255"/>
          </a:xfrm>
        </p:spPr>
        <p:txBody>
          <a:bodyPr/>
          <a:lstStyle/>
          <a:p>
            <a:pPr>
              <a:lnSpc>
                <a:spcPct val="150000"/>
              </a:lnSpc>
              <a:buNone/>
            </a:pPr>
            <a:r>
              <a:rPr lang="fr-FR" sz="2400" b="1" dirty="0" smtClean="0">
                <a:latin typeface="Times New Roman" pitchFamily="18" charset="0"/>
                <a:cs typeface="Times New Roman" pitchFamily="18" charset="0"/>
              </a:rPr>
              <a:t>    Comment</a:t>
            </a:r>
            <a:r>
              <a:rPr lang="fr-FR" sz="2400" dirty="0" smtClean="0">
                <a:latin typeface="Times New Roman" pitchFamily="18" charset="0"/>
                <a:cs typeface="Times New Roman" pitchFamily="18" charset="0"/>
              </a:rPr>
              <a:t> faire évoluer les mentalités, les croyances culturelles qui imprègnent tant les esprits ?</a:t>
            </a:r>
            <a:br>
              <a:rPr lang="fr-FR" sz="2400"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Comment</a:t>
            </a:r>
            <a:r>
              <a:rPr lang="fr-FR" sz="2400" dirty="0" smtClean="0">
                <a:latin typeface="Times New Roman" pitchFamily="18" charset="0"/>
                <a:cs typeface="Times New Roman" pitchFamily="18" charset="0"/>
              </a:rPr>
              <a:t> atteindre la jeunesse pour que changent ces horribles coutumes ?</a:t>
            </a:r>
            <a:br>
              <a:rPr lang="fr-FR" sz="2400"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Comment</a:t>
            </a:r>
            <a:r>
              <a:rPr lang="fr-FR" sz="2400" dirty="0" smtClean="0">
                <a:latin typeface="Times New Roman" pitchFamily="18" charset="0"/>
                <a:cs typeface="Times New Roman" pitchFamily="18" charset="0"/>
              </a:rPr>
              <a:t> aborder la pauvreté et aider financièrement les familles pauvres pour que les veuves ne soient pas abandonnées, alors que le seul fils se trouve à l’étranger, à la recherche d’une vie meilleure ?</a:t>
            </a:r>
          </a:p>
          <a:p>
            <a:pPr marL="0" indent="0" algn="just">
              <a:lnSpc>
                <a:spcPct val="150000"/>
              </a:lnSpc>
              <a:buNone/>
            </a:pPr>
            <a:endParaRPr lang="fr-FR" sz="2400" dirty="0" smtClean="0">
              <a:latin typeface="Times New Roman" pitchFamily="18" charset="0"/>
              <a:cs typeface="Times New Roman" pitchFamily="18" charset="0"/>
            </a:endParaRPr>
          </a:p>
          <a:p>
            <a:pPr marL="0" indent="0" algn="just">
              <a:lnSpc>
                <a:spcPct val="150000"/>
              </a:lnSpc>
              <a:buNone/>
            </a:pPr>
            <a:endParaRPr lang="fr-FR"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fr-FR" sz="24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fr-FR" sz="2400" b="1" dirty="0" smtClean="0">
              <a:latin typeface="Times New Roman" panose="02020603050405020304" pitchFamily="18" charset="0"/>
              <a:cs typeface="Times New Roman" panose="02020603050405020304" pitchFamily="18" charset="0"/>
            </a:endParaRPr>
          </a:p>
        </p:txBody>
      </p:sp>
      <p:sp>
        <p:nvSpPr>
          <p:cNvPr id="6" name="Espace réservé de la date 5"/>
          <p:cNvSpPr>
            <a:spLocks noGrp="1"/>
          </p:cNvSpPr>
          <p:nvPr>
            <p:ph type="dt" sz="half" idx="10"/>
          </p:nvPr>
        </p:nvSpPr>
        <p:spPr/>
        <p:txBody>
          <a:bodyPr/>
          <a:lstStyle/>
          <a:p>
            <a:fld id="{45F52C32-232A-4247-B86D-A4B5F5401983}" type="datetime1">
              <a:rPr lang="fr-FR" smtClean="0"/>
              <a:pPr/>
              <a:t>04/09/2019</a:t>
            </a:fld>
            <a:endParaRPr lang="fr-FR"/>
          </a:p>
        </p:txBody>
      </p:sp>
    </p:spTree>
    <p:extLst>
      <p:ext uri="{BB962C8B-B14F-4D97-AF65-F5344CB8AC3E}">
        <p14:creationId xmlns:p14="http://schemas.microsoft.com/office/powerpoint/2010/main" val="316423119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918" y="428604"/>
            <a:ext cx="6000792" cy="1143000"/>
          </a:xfrm>
        </p:spPr>
        <p:txBody>
          <a:bodyPr>
            <a:normAutofit/>
          </a:bodyPr>
          <a:lstStyle/>
          <a:p>
            <a:r>
              <a:rPr lang="fr-FR" sz="4400" i="1" u="sng" dirty="0" smtClean="0">
                <a:effectLst>
                  <a:outerShdw blurRad="38100" dist="38100" dir="2700000" algn="tl">
                    <a:srgbClr val="000000">
                      <a:alpha val="43137"/>
                    </a:srgbClr>
                  </a:outerShdw>
                </a:effectLst>
                <a:latin typeface="Georgia" pitchFamily="18" charset="0"/>
                <a:cs typeface="Times New Roman" pitchFamily="18" charset="0"/>
              </a:rPr>
              <a:t>Plan</a:t>
            </a:r>
            <a:r>
              <a:rPr lang="fr-FR" sz="4400" i="1" u="sng" dirty="0" smtClean="0">
                <a:latin typeface="Georgia" pitchFamily="18" charset="0"/>
                <a:cs typeface="Times New Roman" pitchFamily="18" charset="0"/>
              </a:rPr>
              <a:t> </a:t>
            </a:r>
            <a:r>
              <a:rPr lang="fr-FR" sz="4400" i="1" u="sng" dirty="0" smtClean="0">
                <a:effectLst>
                  <a:outerShdw blurRad="38100" dist="38100" dir="2700000" algn="tl">
                    <a:srgbClr val="000000">
                      <a:alpha val="43137"/>
                    </a:srgbClr>
                  </a:outerShdw>
                </a:effectLst>
                <a:latin typeface="Georgia" pitchFamily="18" charset="0"/>
                <a:cs typeface="Times New Roman" pitchFamily="18" charset="0"/>
              </a:rPr>
              <a:t>de présentation</a:t>
            </a:r>
            <a:endParaRPr lang="fr-FR" sz="4400" i="1" u="sng" dirty="0">
              <a:effectLst>
                <a:outerShdw blurRad="38100" dist="38100" dir="2700000" algn="tl">
                  <a:srgbClr val="000000">
                    <a:alpha val="43137"/>
                  </a:srgbClr>
                </a:outerShdw>
              </a:effectLst>
              <a:latin typeface="Georgia" pitchFamily="18" charset="0"/>
              <a:cs typeface="Times New Roman" pitchFamily="18" charset="0"/>
            </a:endParaRPr>
          </a:p>
        </p:txBody>
      </p:sp>
      <p:sp>
        <p:nvSpPr>
          <p:cNvPr id="3" name="Espace réservé du contenu 2"/>
          <p:cNvSpPr>
            <a:spLocks noGrp="1"/>
          </p:cNvSpPr>
          <p:nvPr>
            <p:ph idx="1"/>
          </p:nvPr>
        </p:nvSpPr>
        <p:spPr>
          <a:xfrm>
            <a:off x="1071538" y="1500174"/>
            <a:ext cx="7500990" cy="4389120"/>
          </a:xfrm>
        </p:spPr>
        <p:txBody>
          <a:bodyPr/>
          <a:lstStyle/>
          <a:p>
            <a:pPr marL="514350" indent="-514350">
              <a:lnSpc>
                <a:spcPct val="150000"/>
              </a:lnSpc>
              <a:buSzPct val="100000"/>
              <a:buFont typeface="+mj-lt"/>
              <a:buAutoNum type="arabicPeriod"/>
            </a:pPr>
            <a:r>
              <a:rPr lang="fr-FR" sz="2600" dirty="0" smtClean="0">
                <a:latin typeface="Georgia" pitchFamily="18" charset="0"/>
                <a:cs typeface="Times New Roman" pitchFamily="18" charset="0"/>
              </a:rPr>
              <a:t>  </a:t>
            </a:r>
            <a:r>
              <a:rPr lang="fr-FR" sz="2400" i="1" dirty="0" smtClean="0">
                <a:latin typeface="Georgia" pitchFamily="18" charset="0"/>
                <a:cs typeface="Times New Roman" pitchFamily="18" charset="0"/>
              </a:rPr>
              <a:t>Introduction</a:t>
            </a:r>
          </a:p>
          <a:p>
            <a:pPr marL="457200" indent="-457200">
              <a:lnSpc>
                <a:spcPct val="150000"/>
              </a:lnSpc>
              <a:buSzPct val="100000"/>
              <a:buFont typeface="+mj-lt"/>
              <a:buAutoNum type="arabicPeriod"/>
            </a:pPr>
            <a:r>
              <a:rPr lang="fr-FR" sz="2400" i="1" dirty="0" smtClean="0">
                <a:latin typeface="Georgia" pitchFamily="18" charset="0"/>
                <a:cs typeface="Times New Roman" pitchFamily="18" charset="0"/>
              </a:rPr>
              <a:t>  Définition</a:t>
            </a:r>
          </a:p>
          <a:p>
            <a:pPr marL="457200" indent="-457200">
              <a:lnSpc>
                <a:spcPct val="150000"/>
              </a:lnSpc>
              <a:buSzPct val="100000"/>
              <a:buFont typeface="+mj-lt"/>
              <a:buAutoNum type="arabicPeriod"/>
            </a:pPr>
            <a:r>
              <a:rPr lang="fr-FR" sz="2400" i="1" dirty="0" smtClean="0">
                <a:latin typeface="Georgia" pitchFamily="18" charset="0"/>
                <a:cs typeface="Times New Roman" pitchFamily="18" charset="0"/>
              </a:rPr>
              <a:t>  Manifestation</a:t>
            </a:r>
          </a:p>
          <a:p>
            <a:pPr marL="457200" indent="-457200">
              <a:lnSpc>
                <a:spcPct val="150000"/>
              </a:lnSpc>
              <a:buSzPct val="100000"/>
              <a:buFont typeface="+mj-lt"/>
              <a:buAutoNum type="arabicPeriod"/>
            </a:pPr>
            <a:r>
              <a:rPr lang="fr-FR" sz="2400" i="1" dirty="0" smtClean="0">
                <a:latin typeface="Georgia" pitchFamily="18" charset="0"/>
                <a:cs typeface="Times New Roman" pitchFamily="18" charset="0"/>
              </a:rPr>
              <a:t>Causes de l’exclusion</a:t>
            </a:r>
          </a:p>
          <a:p>
            <a:pPr marL="457200" indent="-457200">
              <a:lnSpc>
                <a:spcPct val="150000"/>
              </a:lnSpc>
              <a:buSzPct val="100000"/>
              <a:buFont typeface="+mj-lt"/>
              <a:buAutoNum type="arabicPeriod"/>
            </a:pPr>
            <a:r>
              <a:rPr lang="fr-FR" sz="2400" i="1" dirty="0" smtClean="0">
                <a:latin typeface="Georgia" pitchFamily="18" charset="0"/>
                <a:cs typeface="Times New Roman" pitchFamily="18" charset="0"/>
              </a:rPr>
              <a:t>Le combat du centre Delwendé de Ouagadougou</a:t>
            </a:r>
          </a:p>
          <a:p>
            <a:pPr marL="457200" indent="-457200">
              <a:lnSpc>
                <a:spcPct val="150000"/>
              </a:lnSpc>
              <a:buSzPct val="100000"/>
              <a:buFont typeface="+mj-lt"/>
              <a:buAutoNum type="arabicPeriod"/>
            </a:pPr>
            <a:r>
              <a:rPr lang="fr-FR" sz="2400" i="1" dirty="0" smtClean="0">
                <a:latin typeface="Georgia" pitchFamily="18" charset="0"/>
                <a:cs typeface="Times New Roman" pitchFamily="18" charset="0"/>
              </a:rPr>
              <a:t>  Echanges, Q/R</a:t>
            </a:r>
            <a:endParaRPr lang="fr-FR" sz="2400" i="1" dirty="0">
              <a:latin typeface="Georgia" pitchFamily="18" charset="0"/>
              <a:cs typeface="Times New Roman" pitchFamily="18" charset="0"/>
            </a:endParaRPr>
          </a:p>
        </p:txBody>
      </p:sp>
      <p:sp>
        <p:nvSpPr>
          <p:cNvPr id="4" name="Espace réservé de la date 3"/>
          <p:cNvSpPr>
            <a:spLocks noGrp="1"/>
          </p:cNvSpPr>
          <p:nvPr>
            <p:ph type="dt" sz="half" idx="10"/>
          </p:nvPr>
        </p:nvSpPr>
        <p:spPr/>
        <p:txBody>
          <a:bodyPr/>
          <a:lstStyle/>
          <a:p>
            <a:fld id="{7AD6D81E-0817-485B-A8DD-A06D50C5D539}" type="datetime1">
              <a:rPr lang="fr-FR" smtClean="0"/>
              <a:pPr/>
              <a:t>04/09/2019</a:t>
            </a:fld>
            <a:endParaRPr lang="fr-FR"/>
          </a:p>
        </p:txBody>
      </p:sp>
    </p:spTree>
    <p:custDataLst>
      <p:tags r:id="rId1"/>
    </p:custData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fld id="{7072D256-6430-4051-B03B-6BE4855942FB}" type="datetime1">
              <a:rPr lang="fr-FR" smtClean="0"/>
              <a:pPr/>
              <a:t>04/09/2019</a:t>
            </a:fld>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1000100" y="285728"/>
            <a:ext cx="7215238" cy="5867813"/>
          </a:xfrm>
          <a:prstGeom prst="rect">
            <a:avLst/>
          </a:prstGeom>
          <a:noFill/>
          <a:ln w="9525">
            <a:noFill/>
            <a:miter lim="800000"/>
            <a:headEnd/>
            <a:tailEnd/>
          </a:ln>
          <a:effectLst/>
        </p:spPr>
      </p:pic>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fld id="{7072D256-6430-4051-B03B-6BE4855942FB}" type="datetime1">
              <a:rPr lang="fr-FR" smtClean="0"/>
              <a:pPr/>
              <a:t>04/09/2019</a:t>
            </a:fld>
            <a:endParaRPr lang="fr-FR"/>
          </a:p>
        </p:txBody>
      </p:sp>
      <p:pic>
        <p:nvPicPr>
          <p:cNvPr id="3074" name="Picture 2"/>
          <p:cNvPicPr>
            <a:picLocks noGrp="1" noChangeAspect="1" noChangeArrowheads="1"/>
          </p:cNvPicPr>
          <p:nvPr>
            <p:ph idx="1"/>
          </p:nvPr>
        </p:nvPicPr>
        <p:blipFill>
          <a:blip r:embed="rId2"/>
          <a:srcRect/>
          <a:stretch>
            <a:fillRect/>
          </a:stretch>
        </p:blipFill>
        <p:spPr bwMode="auto">
          <a:xfrm>
            <a:off x="2357422" y="0"/>
            <a:ext cx="5059181" cy="664366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lgn="ctr">
              <a:buNone/>
            </a:pPr>
            <a:r>
              <a:rPr lang="fr-FR" dirty="0" smtClean="0"/>
              <a:t>Merci pour votre attention!</a:t>
            </a:r>
            <a:endParaRPr lang="fr-FR" dirty="0"/>
          </a:p>
        </p:txBody>
      </p:sp>
      <p:sp>
        <p:nvSpPr>
          <p:cNvPr id="4" name="Espace réservé de la date 3"/>
          <p:cNvSpPr>
            <a:spLocks noGrp="1"/>
          </p:cNvSpPr>
          <p:nvPr>
            <p:ph type="dt" sz="half" idx="10"/>
          </p:nvPr>
        </p:nvSpPr>
        <p:spPr/>
        <p:txBody>
          <a:bodyPr/>
          <a:lstStyle/>
          <a:p>
            <a:fld id="{7072D256-6430-4051-B03B-6BE4855942FB}" type="datetime1">
              <a:rPr lang="fr-FR" smtClean="0"/>
              <a:pPr/>
              <a:t>04/09/2019</a:t>
            </a:fld>
            <a:endParaRPr lang="fr-F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i="1" dirty="0" smtClean="0">
                <a:effectLst>
                  <a:outerShdw blurRad="38100" dist="38100" dir="2700000" algn="tl">
                    <a:srgbClr val="000000">
                      <a:alpha val="43137"/>
                    </a:srgbClr>
                  </a:outerShdw>
                </a:effectLst>
                <a:latin typeface="Georgia" pitchFamily="18" charset="0"/>
                <a:cs typeface="Times New Roman" pitchFamily="18" charset="0"/>
              </a:rPr>
              <a:t> Introduction </a:t>
            </a:r>
            <a:r>
              <a:rPr lang="fr-FR" sz="4000" b="1" i="1" dirty="0" smtClean="0">
                <a:solidFill>
                  <a:schemeClr val="tx1"/>
                </a:solidFill>
                <a:effectLst>
                  <a:outerShdw blurRad="38100" dist="38100" dir="2700000" algn="tl">
                    <a:srgbClr val="000000">
                      <a:alpha val="43137"/>
                    </a:srgbClr>
                  </a:outerShdw>
                </a:effectLst>
                <a:latin typeface="Georgia" pitchFamily="18" charset="0"/>
                <a:cs typeface="Times New Roman" pitchFamily="18" charset="0"/>
              </a:rPr>
              <a:t>(1/ 3)</a:t>
            </a:r>
            <a:endParaRPr lang="fr-FR" b="1" dirty="0">
              <a:solidFill>
                <a:schemeClr val="tx1"/>
              </a:solidFill>
            </a:endParaRPr>
          </a:p>
        </p:txBody>
      </p:sp>
      <p:sp>
        <p:nvSpPr>
          <p:cNvPr id="3" name="Espace réservé du contenu 2"/>
          <p:cNvSpPr>
            <a:spLocks noGrp="1"/>
          </p:cNvSpPr>
          <p:nvPr>
            <p:ph idx="1"/>
          </p:nvPr>
        </p:nvSpPr>
        <p:spPr>
          <a:xfrm>
            <a:off x="539552" y="1124744"/>
            <a:ext cx="8229600" cy="5112568"/>
          </a:xfrm>
        </p:spPr>
        <p:txBody>
          <a:bodyPr/>
          <a:lstStyle/>
          <a:p>
            <a:pPr algn="just">
              <a:buFont typeface="Courier New" pitchFamily="49" charset="0"/>
              <a:buChar char="o"/>
            </a:pPr>
            <a:r>
              <a:rPr lang="fr-FR" sz="3200" dirty="0" smtClean="0"/>
              <a:t> </a:t>
            </a:r>
            <a:r>
              <a:rPr lang="fr-FR" sz="3200" dirty="0" smtClean="0">
                <a:latin typeface="Times New Roman" pitchFamily="18" charset="0"/>
                <a:cs typeface="Times New Roman" pitchFamily="18" charset="0"/>
              </a:rPr>
              <a:t>L’exclusion sociale des personnes accusées de sorcellerie est une pratique qui perdure dans de nombreuses communautés du Burkina Faso.</a:t>
            </a:r>
          </a:p>
          <a:p>
            <a:pPr algn="just">
              <a:buNone/>
            </a:pPr>
            <a:endParaRPr lang="fr-FR" sz="3200" dirty="0" smtClean="0">
              <a:latin typeface="Times New Roman" pitchFamily="18" charset="0"/>
              <a:cs typeface="Times New Roman" pitchFamily="18" charset="0"/>
            </a:endParaRPr>
          </a:p>
          <a:p>
            <a:pPr algn="just">
              <a:buFont typeface="Courier New" pitchFamily="49" charset="0"/>
              <a:buChar char="o"/>
            </a:pPr>
            <a:r>
              <a:rPr lang="fr-FR" sz="3200" dirty="0" smtClean="0">
                <a:latin typeface="Times New Roman" pitchFamily="18" charset="0"/>
                <a:cs typeface="Times New Roman" pitchFamily="18" charset="0"/>
              </a:rPr>
              <a:t>L’ampleur de cette pratique, aux conséquences multiples, peut être appréhendée à travers la présence des victimes dans les centres et les cours de solidarité.</a:t>
            </a:r>
          </a:p>
          <a:p>
            <a:pPr>
              <a:buNone/>
            </a:pPr>
            <a:endParaRPr lang="fr-FR" dirty="0" smtClean="0"/>
          </a:p>
          <a:p>
            <a:endParaRPr lang="fr-FR" dirty="0"/>
          </a:p>
        </p:txBody>
      </p:sp>
      <p:sp>
        <p:nvSpPr>
          <p:cNvPr id="4" name="Espace réservé de la date 3"/>
          <p:cNvSpPr>
            <a:spLocks noGrp="1"/>
          </p:cNvSpPr>
          <p:nvPr>
            <p:ph type="dt" sz="half" idx="10"/>
          </p:nvPr>
        </p:nvSpPr>
        <p:spPr>
          <a:xfrm>
            <a:off x="179512" y="6400800"/>
            <a:ext cx="2133600" cy="457200"/>
          </a:xfrm>
        </p:spPr>
        <p:txBody>
          <a:bodyPr/>
          <a:lstStyle/>
          <a:p>
            <a:fld id="{0FDBB6DA-B27D-49B1-A523-41E9A716DF26}" type="datetime1">
              <a:rPr lang="fr-FR" smtClean="0"/>
              <a:pPr/>
              <a:t>04/09/2019</a:t>
            </a:fld>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i="1" u="none" baseline="0" dirty="0" smtClean="0">
                <a:effectLst>
                  <a:outerShdw blurRad="38100" dist="38100" dir="2700000" algn="tl">
                    <a:srgbClr val="000000">
                      <a:alpha val="43137"/>
                    </a:srgbClr>
                  </a:outerShdw>
                </a:effectLst>
                <a:latin typeface="Georgia" pitchFamily="18" charset="0"/>
                <a:cs typeface="Times New Roman" pitchFamily="18" charset="0"/>
              </a:rPr>
              <a:t>Introduction</a:t>
            </a:r>
            <a:r>
              <a:rPr lang="fr-FR" sz="4000" i="1" u="none" dirty="0" smtClean="0">
                <a:effectLst>
                  <a:outerShdw blurRad="38100" dist="38100" dir="2700000" algn="tl">
                    <a:srgbClr val="000000">
                      <a:alpha val="43137"/>
                    </a:srgbClr>
                  </a:outerShdw>
                </a:effectLst>
                <a:latin typeface="Georgia" pitchFamily="18" charset="0"/>
                <a:cs typeface="Times New Roman" pitchFamily="18" charset="0"/>
              </a:rPr>
              <a:t> </a:t>
            </a:r>
            <a:r>
              <a:rPr lang="fr-FR" sz="4000" b="1" i="1" dirty="0" smtClean="0">
                <a:solidFill>
                  <a:schemeClr val="tx1"/>
                </a:solidFill>
                <a:effectLst>
                  <a:outerShdw blurRad="38100" dist="38100" dir="2700000" algn="tl">
                    <a:srgbClr val="000000">
                      <a:alpha val="43137"/>
                    </a:srgbClr>
                  </a:outerShdw>
                </a:effectLst>
                <a:latin typeface="Georgia" pitchFamily="18" charset="0"/>
                <a:cs typeface="Times New Roman" pitchFamily="18" charset="0"/>
              </a:rPr>
              <a:t>(2/3)</a:t>
            </a:r>
            <a:endParaRPr lang="fr-FR" sz="4000" b="1" dirty="0">
              <a:solidFill>
                <a:schemeClr val="tx1"/>
              </a:solidFill>
            </a:endParaRPr>
          </a:p>
        </p:txBody>
      </p:sp>
      <p:sp>
        <p:nvSpPr>
          <p:cNvPr id="3" name="Espace réservé du contenu 2"/>
          <p:cNvSpPr>
            <a:spLocks noGrp="1"/>
          </p:cNvSpPr>
          <p:nvPr>
            <p:ph idx="1"/>
          </p:nvPr>
        </p:nvSpPr>
        <p:spPr>
          <a:xfrm>
            <a:off x="395536" y="928670"/>
            <a:ext cx="8462744" cy="5357850"/>
          </a:xfrm>
        </p:spPr>
        <p:txBody>
          <a:bodyPr/>
          <a:lstStyle/>
          <a:p>
            <a:pPr marL="0" indent="0" algn="just">
              <a:lnSpc>
                <a:spcPct val="150000"/>
              </a:lnSpc>
            </a:pPr>
            <a:r>
              <a:rPr lang="fr-FR" sz="2800" dirty="0" smtClean="0">
                <a:latin typeface="Times New Roman" pitchFamily="18" charset="0"/>
                <a:cs typeface="Times New Roman" pitchFamily="18" charset="0"/>
              </a:rPr>
              <a:t> Les statistiques tenues par les structures de prise en charge des victimes d’exclusion sociale sont des indicateurs importants de  l’ampleur du phénomène</a:t>
            </a:r>
          </a:p>
          <a:p>
            <a:pPr marL="0" indent="0" algn="just">
              <a:lnSpc>
                <a:spcPct val="150000"/>
              </a:lnSpc>
            </a:pPr>
            <a:r>
              <a:rPr lang="fr-FR" sz="2800" dirty="0" smtClean="0">
                <a:latin typeface="Times New Roman" pitchFamily="18" charset="0"/>
                <a:cs typeface="Times New Roman" pitchFamily="18" charset="0"/>
              </a:rPr>
              <a:t> 2011= 569 femmes</a:t>
            </a:r>
          </a:p>
          <a:p>
            <a:pPr marL="0" indent="0" algn="just">
              <a:lnSpc>
                <a:spcPct val="150000"/>
              </a:lnSpc>
            </a:pPr>
            <a:r>
              <a:rPr lang="fr-FR" sz="2800" dirty="0" smtClean="0">
                <a:latin typeface="Times New Roman" pitchFamily="18" charset="0"/>
                <a:cs typeface="Times New Roman" pitchFamily="18" charset="0"/>
              </a:rPr>
              <a:t> Données en deçà de la réalité. Elles  ne tiennent pas compte des personnes indexées et marginalisées vivant toujours dans leurs communautés et les présumées disparues.</a:t>
            </a:r>
          </a:p>
          <a:p>
            <a:pPr marL="0" indent="0" algn="just">
              <a:lnSpc>
                <a:spcPct val="150000"/>
              </a:lnSpc>
            </a:pPr>
            <a:endParaRPr lang="fr-FR" sz="2400" dirty="0" smtClean="0">
              <a:latin typeface="Times New Roman" pitchFamily="18" charset="0"/>
              <a:cs typeface="Times New Roman" pitchFamily="18" charset="0"/>
            </a:endParaRPr>
          </a:p>
          <a:p>
            <a:pPr marL="0" indent="0" algn="just">
              <a:lnSpc>
                <a:spcPct val="150000"/>
              </a:lnSpc>
              <a:buFont typeface="Courier New" pitchFamily="49" charset="0"/>
              <a:buChar char="o"/>
            </a:pPr>
            <a:endParaRPr lang="fr-FR" sz="2400" dirty="0" smtClean="0">
              <a:latin typeface="Times New Roman" pitchFamily="18" charset="0"/>
              <a:cs typeface="Times New Roman" pitchFamily="18" charset="0"/>
            </a:endParaRPr>
          </a:p>
          <a:p>
            <a:pPr marL="0" indent="0" algn="just">
              <a:lnSpc>
                <a:spcPct val="150000"/>
              </a:lnSpc>
              <a:buNone/>
            </a:pPr>
            <a:endParaRPr lang="fr-FR" sz="2400" dirty="0">
              <a:latin typeface="Times New Roman" panose="02020603050405020304" pitchFamily="18" charset="0"/>
              <a:cs typeface="Times New Roman" panose="02020603050405020304" pitchFamily="18" charset="0"/>
            </a:endParaRPr>
          </a:p>
          <a:p>
            <a:endParaRPr lang="fr-FR" sz="2400" dirty="0" smtClean="0"/>
          </a:p>
          <a:p>
            <a:endParaRPr lang="fr-FR" sz="2400" dirty="0" smtClean="0"/>
          </a:p>
          <a:p>
            <a:endParaRPr lang="fr-FR" sz="2400" dirty="0" smtClean="0"/>
          </a:p>
          <a:p>
            <a:pPr algn="just">
              <a:buFont typeface="Wingdings" pitchFamily="2" charset="2"/>
              <a:buChar char="q"/>
            </a:pPr>
            <a:endParaRPr lang="fr-FR" sz="2400" dirty="0" smtClean="0"/>
          </a:p>
          <a:p>
            <a:endParaRPr lang="fr-FR" sz="2400" dirty="0" smtClean="0"/>
          </a:p>
          <a:p>
            <a:endParaRPr lang="fr-FR" dirty="0"/>
          </a:p>
        </p:txBody>
      </p:sp>
      <p:sp>
        <p:nvSpPr>
          <p:cNvPr id="4" name="Espace réservé de la date 3"/>
          <p:cNvSpPr>
            <a:spLocks noGrp="1"/>
          </p:cNvSpPr>
          <p:nvPr>
            <p:ph type="dt" sz="half" idx="10"/>
          </p:nvPr>
        </p:nvSpPr>
        <p:spPr/>
        <p:txBody>
          <a:bodyPr/>
          <a:lstStyle/>
          <a:p>
            <a:fld id="{E35CA874-7F98-4781-A84C-8DEDE9D4E6F2}" type="datetime1">
              <a:rPr lang="fr-FR" smtClean="0"/>
              <a:pPr/>
              <a:t>04/09/2019</a:t>
            </a:fld>
            <a:endParaRPr lang="fr-F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865171"/>
          </a:xfrm>
        </p:spPr>
        <p:txBody>
          <a:bodyPr/>
          <a:lstStyle/>
          <a:p>
            <a:pPr algn="ctr"/>
            <a:r>
              <a:rPr lang="fr-FR" sz="4000" i="1" dirty="0" smtClean="0">
                <a:effectLst>
                  <a:outerShdw blurRad="38100" dist="38100" dir="2700000" algn="tl">
                    <a:srgbClr val="000000">
                      <a:alpha val="43137"/>
                    </a:srgbClr>
                  </a:outerShdw>
                </a:effectLst>
                <a:latin typeface="Georgia" pitchFamily="18" charset="0"/>
                <a:cs typeface="Times New Roman" pitchFamily="18" charset="0"/>
              </a:rPr>
              <a:t>Introduction</a:t>
            </a:r>
            <a:r>
              <a:rPr lang="fr-FR" sz="4000" i="1" u="none" dirty="0" smtClean="0">
                <a:effectLst>
                  <a:outerShdw blurRad="38100" dist="38100" dir="2700000" algn="tl">
                    <a:srgbClr val="000000">
                      <a:alpha val="43137"/>
                    </a:srgbClr>
                  </a:outerShdw>
                </a:effectLst>
                <a:latin typeface="Georgia" pitchFamily="18" charset="0"/>
                <a:cs typeface="Times New Roman" pitchFamily="18" charset="0"/>
              </a:rPr>
              <a:t> </a:t>
            </a:r>
            <a:r>
              <a:rPr lang="fr-FR" sz="3600" b="1" i="1" dirty="0" smtClean="0">
                <a:solidFill>
                  <a:schemeClr val="tx1"/>
                </a:solidFill>
                <a:effectLst>
                  <a:outerShdw blurRad="38100" dist="38100" dir="2700000" algn="tl">
                    <a:srgbClr val="000000">
                      <a:alpha val="43137"/>
                    </a:srgbClr>
                  </a:outerShdw>
                </a:effectLst>
                <a:latin typeface="Georgia" pitchFamily="18" charset="0"/>
                <a:cs typeface="Times New Roman" pitchFamily="18" charset="0"/>
              </a:rPr>
              <a:t>(3/3)</a:t>
            </a:r>
            <a:endParaRPr lang="fr-FR" sz="3600" b="1" dirty="0">
              <a:solidFill>
                <a:schemeClr val="tx1"/>
              </a:solidFill>
            </a:endParaRPr>
          </a:p>
        </p:txBody>
      </p:sp>
      <p:sp>
        <p:nvSpPr>
          <p:cNvPr id="3" name="Espace réservé du contenu 2"/>
          <p:cNvSpPr>
            <a:spLocks noGrp="1"/>
          </p:cNvSpPr>
          <p:nvPr>
            <p:ph idx="1"/>
          </p:nvPr>
        </p:nvSpPr>
        <p:spPr>
          <a:xfrm>
            <a:off x="323528" y="980728"/>
            <a:ext cx="8640960" cy="5400600"/>
          </a:xfrm>
        </p:spPr>
        <p:txBody>
          <a:bodyPr/>
          <a:lstStyle/>
          <a:p>
            <a:pPr marL="0" indent="0" algn="just">
              <a:lnSpc>
                <a:spcPct val="150000"/>
              </a:lnSpc>
            </a:pPr>
            <a:r>
              <a:rPr lang="fr-FR" sz="2800" dirty="0" smtClean="0">
                <a:latin typeface="Times New Roman" pitchFamily="18" charset="0"/>
                <a:cs typeface="Times New Roman" pitchFamily="18" charset="0"/>
              </a:rPr>
              <a:t> la population accueillie par les  centres = la partie visible de l’iceberg.</a:t>
            </a:r>
          </a:p>
          <a:p>
            <a:pPr marL="0" indent="0" algn="just">
              <a:lnSpc>
                <a:spcPct val="150000"/>
              </a:lnSpc>
            </a:pPr>
            <a:r>
              <a:rPr lang="fr-FR" sz="2800" dirty="0" smtClean="0">
                <a:latin typeface="Times New Roman" pitchFamily="18" charset="0"/>
                <a:cs typeface="Times New Roman" pitchFamily="18" charset="0"/>
              </a:rPr>
              <a:t> l’analyse des statistiques tenues par les centres d’accueil a relevé un afflux moyen de 20 à 40 nouveaux cas par an,  au cours des dix dernières années.</a:t>
            </a:r>
          </a:p>
          <a:p>
            <a:pPr marL="0" indent="0" algn="just">
              <a:lnSpc>
                <a:spcPct val="150000"/>
              </a:lnSpc>
            </a:pPr>
            <a:endParaRPr lang="fr-FR" sz="2400" dirty="0" smtClean="0">
              <a:latin typeface="Times New Roman" pitchFamily="18" charset="0"/>
              <a:cs typeface="Times New Roman" pitchFamily="18" charset="0"/>
            </a:endParaRPr>
          </a:p>
          <a:p>
            <a:pPr marL="0" indent="0" algn="just">
              <a:buNone/>
            </a:pPr>
            <a:endParaRPr lang="fr-FR" dirty="0"/>
          </a:p>
        </p:txBody>
      </p:sp>
      <p:sp>
        <p:nvSpPr>
          <p:cNvPr id="4" name="Espace réservé de la date 3"/>
          <p:cNvSpPr>
            <a:spLocks noGrp="1"/>
          </p:cNvSpPr>
          <p:nvPr>
            <p:ph type="dt" sz="half" idx="10"/>
          </p:nvPr>
        </p:nvSpPr>
        <p:spPr/>
        <p:txBody>
          <a:bodyPr/>
          <a:lstStyle/>
          <a:p>
            <a:fld id="{97A7AD9D-8A25-4DEB-B248-BD0EA64C8FCD}" type="datetime1">
              <a:rPr lang="fr-FR" smtClean="0"/>
              <a:pPr/>
              <a:t>04/09/2019</a:t>
            </a:fld>
            <a:endParaRPr lang="fr-F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i="1" u="none" dirty="0" smtClean="0">
                <a:effectLst>
                  <a:outerShdw blurRad="38100" dist="38100" dir="2700000" algn="tl">
                    <a:srgbClr val="000000">
                      <a:alpha val="43137"/>
                    </a:srgbClr>
                  </a:outerShdw>
                </a:effectLst>
                <a:latin typeface="Georgia" pitchFamily="18" charset="0"/>
                <a:cs typeface="Times New Roman" pitchFamily="18" charset="0"/>
              </a:rPr>
              <a:t>Définition??</a:t>
            </a:r>
            <a:endParaRPr lang="fr-FR" b="1" dirty="0">
              <a:solidFill>
                <a:schemeClr val="tx1"/>
              </a:solidFill>
            </a:endParaRPr>
          </a:p>
        </p:txBody>
      </p:sp>
      <p:sp>
        <p:nvSpPr>
          <p:cNvPr id="3" name="Espace réservé du contenu 2"/>
          <p:cNvSpPr>
            <a:spLocks noGrp="1"/>
          </p:cNvSpPr>
          <p:nvPr>
            <p:ph idx="1"/>
          </p:nvPr>
        </p:nvSpPr>
        <p:spPr>
          <a:xfrm>
            <a:off x="457200" y="1268760"/>
            <a:ext cx="8229600" cy="4862165"/>
          </a:xfrm>
        </p:spPr>
        <p:txBody>
          <a:bodyPr/>
          <a:lstStyle/>
          <a:p>
            <a:pPr algn="just">
              <a:lnSpc>
                <a:spcPct val="150000"/>
              </a:lnSpc>
            </a:pPr>
            <a:r>
              <a:rPr lang="fr-FR" sz="2500" dirty="0" smtClean="0">
                <a:latin typeface="Times New Roman" pitchFamily="18" charset="0"/>
                <a:cs typeface="Times New Roman" pitchFamily="18" charset="0"/>
              </a:rPr>
              <a:t>La notion de sorcellerie, bien qu’elle ait une sémiologie plurielle, peut être définie, dans une grande partie des pays africains, comme une capacité de nuire à une personne grâce au pouvoir mystique. </a:t>
            </a:r>
          </a:p>
          <a:p>
            <a:pPr algn="just">
              <a:lnSpc>
                <a:spcPct val="150000"/>
              </a:lnSpc>
            </a:pPr>
            <a:r>
              <a:rPr lang="fr-FR" sz="2500" dirty="0" smtClean="0">
                <a:latin typeface="Times New Roman" pitchFamily="18" charset="0"/>
                <a:cs typeface="Times New Roman" pitchFamily="18" charset="0"/>
              </a:rPr>
              <a:t>Par conséquent, le sorcier ou la sorcière incarne ce personnage maléfique, poussé à faire du mal sous influence de cette force/pouvoir. </a:t>
            </a:r>
          </a:p>
        </p:txBody>
      </p:sp>
      <p:sp>
        <p:nvSpPr>
          <p:cNvPr id="4" name="Espace réservé de la date 3"/>
          <p:cNvSpPr>
            <a:spLocks noGrp="1"/>
          </p:cNvSpPr>
          <p:nvPr>
            <p:ph type="dt" sz="half" idx="10"/>
          </p:nvPr>
        </p:nvSpPr>
        <p:spPr/>
        <p:txBody>
          <a:bodyPr/>
          <a:lstStyle/>
          <a:p>
            <a:fld id="{DB32C2A3-E18F-42A2-8D1F-F286E8C74152}" type="datetime1">
              <a:rPr lang="fr-FR" smtClean="0"/>
              <a:pPr/>
              <a:t>04/09/2019</a:t>
            </a:fld>
            <a:endParaRPr lang="fr-F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nSpc>
                <a:spcPct val="150000"/>
              </a:lnSpc>
              <a:buNone/>
            </a:pPr>
            <a:r>
              <a:rPr lang="fr-FR" sz="2400" dirty="0" smtClean="0">
                <a:latin typeface="Times New Roman" panose="02020603050405020304" pitchFamily="18" charset="0"/>
                <a:cs typeface="Times New Roman" panose="02020603050405020304" pitchFamily="18" charset="0"/>
              </a:rPr>
              <a:t>     </a:t>
            </a:r>
            <a:endParaRPr lang="fr-FR" dirty="0"/>
          </a:p>
        </p:txBody>
      </p:sp>
      <p:sp>
        <p:nvSpPr>
          <p:cNvPr id="4" name="Espace réservé de la date 3"/>
          <p:cNvSpPr>
            <a:spLocks noGrp="1"/>
          </p:cNvSpPr>
          <p:nvPr>
            <p:ph type="dt" sz="half" idx="10"/>
          </p:nvPr>
        </p:nvSpPr>
        <p:spPr/>
        <p:txBody>
          <a:bodyPr/>
          <a:lstStyle/>
          <a:p>
            <a:fld id="{DB32C2A3-E18F-42A2-8D1F-F286E8C74152}" type="datetime1">
              <a:rPr lang="fr-FR" smtClean="0"/>
              <a:pPr/>
              <a:t>04/09/2019</a:t>
            </a:fld>
            <a:endParaRPr lang="fr-FR"/>
          </a:p>
        </p:txBody>
      </p:sp>
      <p:sp>
        <p:nvSpPr>
          <p:cNvPr id="5" name="Titre 1"/>
          <p:cNvSpPr txBox="1">
            <a:spLocks/>
          </p:cNvSpPr>
          <p:nvPr/>
        </p:nvSpPr>
        <p:spPr bwMode="auto">
          <a:xfrm>
            <a:off x="179512" y="836712"/>
            <a:ext cx="8712968" cy="5544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a:lstStyle>
          <a:p>
            <a:pPr algn="just">
              <a:lnSpc>
                <a:spcPct val="150000"/>
              </a:lnSpc>
            </a:pPr>
            <a:r>
              <a:rPr lang="fr-FR" sz="2400" dirty="0" smtClean="0">
                <a:latin typeface="Times New Roman" pitchFamily="18" charset="0"/>
                <a:cs typeface="Times New Roman" pitchFamily="18" charset="0"/>
              </a:rPr>
              <a:t> </a:t>
            </a:r>
          </a:p>
          <a:p>
            <a:endParaRPr lang="fr-FR" sz="2400" b="1" kern="0" dirty="0">
              <a:solidFill>
                <a:schemeClr val="tx1"/>
              </a:solidFill>
              <a:latin typeface="Times New Roman" panose="02020603050405020304" pitchFamily="18" charset="0"/>
              <a:cs typeface="Times New Roman" panose="02020603050405020304" pitchFamily="18" charset="0"/>
            </a:endParaRPr>
          </a:p>
        </p:txBody>
      </p:sp>
      <p:sp>
        <p:nvSpPr>
          <p:cNvPr id="6" name="Titre 5"/>
          <p:cNvSpPr>
            <a:spLocks noGrp="1"/>
          </p:cNvSpPr>
          <p:nvPr>
            <p:ph type="title"/>
          </p:nvPr>
        </p:nvSpPr>
        <p:spPr>
          <a:xfrm>
            <a:off x="357158" y="2143116"/>
            <a:ext cx="8229600" cy="1139825"/>
          </a:xfrm>
        </p:spPr>
        <p:txBody>
          <a:bodyPr/>
          <a:lstStyle/>
          <a:p>
            <a:pPr algn="ctr"/>
            <a:r>
              <a:rPr lang="fr-FR" dirty="0" smtClean="0"/>
              <a:t>Mangeuses d’âmes???</a:t>
            </a:r>
            <a:endParaRPr lang="fr-FR" dirty="0"/>
          </a:p>
        </p:txBody>
      </p:sp>
    </p:spTree>
    <p:extLst>
      <p:ext uri="{BB962C8B-B14F-4D97-AF65-F5344CB8AC3E}">
        <p14:creationId xmlns:p14="http://schemas.microsoft.com/office/powerpoint/2010/main" val="72915226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357166"/>
            <a:ext cx="8229600" cy="1143000"/>
          </a:xfrm>
        </p:spPr>
        <p:txBody>
          <a:bodyPr>
            <a:normAutofit fontScale="90000"/>
          </a:bodyPr>
          <a:lstStyle/>
          <a:p>
            <a:pPr marL="742950" indent="-742950" algn="ctr"/>
            <a:r>
              <a:rPr lang="fr-FR" sz="3600" b="1" dirty="0" smtClean="0"/>
              <a:t>Manifestations de l’exclusion sociale (1/2)</a:t>
            </a:r>
            <a:endParaRPr lang="fr-FR" sz="3600" i="1" u="sng" dirty="0">
              <a:latin typeface="Georgia" pitchFamily="18" charset="0"/>
              <a:cs typeface="Times New Roman" pitchFamily="18" charset="0"/>
            </a:endParaRPr>
          </a:p>
        </p:txBody>
      </p:sp>
      <p:sp>
        <p:nvSpPr>
          <p:cNvPr id="3" name="Espace réservé du contenu 2"/>
          <p:cNvSpPr>
            <a:spLocks noGrp="1"/>
          </p:cNvSpPr>
          <p:nvPr>
            <p:ph idx="1"/>
          </p:nvPr>
        </p:nvSpPr>
        <p:spPr>
          <a:xfrm>
            <a:off x="285720" y="1142984"/>
            <a:ext cx="8589640" cy="4643470"/>
          </a:xfrm>
        </p:spPr>
        <p:txBody>
          <a:bodyPr>
            <a:noAutofit/>
          </a:bodyPr>
          <a:lstStyle/>
          <a:p>
            <a:pPr algn="just">
              <a:lnSpc>
                <a:spcPct val="150000"/>
              </a:lnSpc>
            </a:pPr>
            <a:r>
              <a:rPr lang="fr-FR" sz="2400" dirty="0" smtClean="0">
                <a:latin typeface="Times New Roman" pitchFamily="18" charset="0"/>
                <a:cs typeface="Times New Roman" pitchFamily="18" charset="0"/>
              </a:rPr>
              <a:t> Les accusations demeurent les manifestations les plus visibles de la croyance à la sorcellerie  </a:t>
            </a:r>
          </a:p>
          <a:p>
            <a:pPr algn="just">
              <a:lnSpc>
                <a:spcPct val="150000"/>
              </a:lnSpc>
            </a:pPr>
            <a:r>
              <a:rPr lang="fr-FR" sz="2400" dirty="0" smtClean="0">
                <a:latin typeface="Times New Roman" pitchFamily="18" charset="0"/>
                <a:cs typeface="Times New Roman" pitchFamily="18" charset="0"/>
              </a:rPr>
              <a:t>L’accusation portée par des figures précises : </a:t>
            </a:r>
          </a:p>
          <a:p>
            <a:pPr algn="just">
              <a:lnSpc>
                <a:spcPct val="150000"/>
              </a:lnSpc>
              <a:buNone/>
            </a:pPr>
            <a:r>
              <a:rPr lang="fr-FR" sz="2400" dirty="0" smtClean="0">
                <a:latin typeface="Times New Roman" pitchFamily="18" charset="0"/>
                <a:cs typeface="Times New Roman" pitchFamily="18" charset="0"/>
              </a:rPr>
              <a:t>- des membres de la famille (époux, coépouses, frères de l’époux, frères, chef de lignage, chefs de terre) </a:t>
            </a:r>
          </a:p>
          <a:p>
            <a:pPr algn="just">
              <a:lnSpc>
                <a:spcPct val="150000"/>
              </a:lnSpc>
              <a:buNone/>
            </a:pPr>
            <a:r>
              <a:rPr lang="fr-FR" sz="2400" dirty="0" smtClean="0">
                <a:latin typeface="Times New Roman" pitchFamily="18" charset="0"/>
                <a:cs typeface="Times New Roman" pitchFamily="18" charset="0"/>
              </a:rPr>
              <a:t>- des personnes étrangères à la famille (devins, détecteurs de sorciers, féticheurs possédant un breuvage de vérité). </a:t>
            </a:r>
          </a:p>
        </p:txBody>
      </p:sp>
      <p:sp>
        <p:nvSpPr>
          <p:cNvPr id="5" name="Espace réservé de la date 4"/>
          <p:cNvSpPr>
            <a:spLocks noGrp="1"/>
          </p:cNvSpPr>
          <p:nvPr>
            <p:ph type="dt" sz="half" idx="10"/>
          </p:nvPr>
        </p:nvSpPr>
        <p:spPr/>
        <p:txBody>
          <a:bodyPr/>
          <a:lstStyle/>
          <a:p>
            <a:fld id="{B6820F85-ABAF-494A-A26A-4A3C1CE65596}" type="datetime1">
              <a:rPr lang="fr-FR" smtClean="0"/>
              <a:pPr/>
              <a:t>04/09/2019</a:t>
            </a:fld>
            <a:endParaRPr lang="fr-F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778" y="571480"/>
            <a:ext cx="8453732" cy="841296"/>
          </a:xfrm>
        </p:spPr>
        <p:txBody>
          <a:bodyPr>
            <a:noAutofit/>
          </a:bodyPr>
          <a:lstStyle/>
          <a:p>
            <a:pPr marL="742950" indent="-742950" algn="ctr"/>
            <a:r>
              <a:rPr lang="fr-FR" sz="3200" b="1" dirty="0" smtClean="0"/>
              <a:t>Manifestations de l’exclusion sociale (2/2)</a:t>
            </a:r>
            <a:endParaRPr lang="fr-FR" sz="3200" b="1" i="1" dirty="0">
              <a:solidFill>
                <a:schemeClr val="tx1"/>
              </a:solidFill>
              <a:effectLst>
                <a:outerShdw blurRad="38100" dist="38100" dir="2700000" algn="tl">
                  <a:srgbClr val="000000">
                    <a:alpha val="43137"/>
                  </a:srgbClr>
                </a:outerShdw>
              </a:effectLst>
              <a:latin typeface="Georgia" pitchFamily="18" charset="0"/>
              <a:cs typeface="Times New Roman" pitchFamily="18" charset="0"/>
            </a:endParaRPr>
          </a:p>
        </p:txBody>
      </p:sp>
      <p:sp>
        <p:nvSpPr>
          <p:cNvPr id="3" name="Espace réservé du contenu 2"/>
          <p:cNvSpPr>
            <a:spLocks noGrp="1"/>
          </p:cNvSpPr>
          <p:nvPr>
            <p:ph idx="1"/>
          </p:nvPr>
        </p:nvSpPr>
        <p:spPr>
          <a:xfrm>
            <a:off x="428596" y="1428736"/>
            <a:ext cx="8446764" cy="4071966"/>
          </a:xfrm>
        </p:spPr>
        <p:txBody>
          <a:bodyPr/>
          <a:lstStyle/>
          <a:p>
            <a:pPr algn="just">
              <a:lnSpc>
                <a:spcPct val="150000"/>
              </a:lnSpc>
            </a:pPr>
            <a:r>
              <a:rPr lang="fr-FR" sz="2400" dirty="0" smtClean="0">
                <a:latin typeface="Times New Roman" pitchFamily="18" charset="0"/>
                <a:cs typeface="Times New Roman" pitchFamily="18" charset="0"/>
              </a:rPr>
              <a:t>Cette pratique est d’autant plus difficile à combattre que les personnes qui initient l’action se trouvent dans le réseau social ou dans la proximité familiale de l’accusée. </a:t>
            </a:r>
          </a:p>
          <a:p>
            <a:pPr algn="just">
              <a:lnSpc>
                <a:spcPct val="150000"/>
              </a:lnSpc>
            </a:pPr>
            <a:r>
              <a:rPr lang="fr-FR" sz="2400" dirty="0" smtClean="0">
                <a:latin typeface="Times New Roman" pitchFamily="18" charset="0"/>
                <a:cs typeface="Times New Roman" pitchFamily="18" charset="0"/>
              </a:rPr>
              <a:t>Elle  se traduit par le bannissement de la présumée « mangeuse d’âme » ou son isolement au sein de la communauté. </a:t>
            </a:r>
          </a:p>
          <a:p>
            <a:pPr algn="just">
              <a:lnSpc>
                <a:spcPct val="150000"/>
              </a:lnSpc>
            </a:pPr>
            <a:r>
              <a:rPr lang="fr-FR" sz="2400" dirty="0" smtClean="0">
                <a:latin typeface="Times New Roman" pitchFamily="18" charset="0"/>
                <a:cs typeface="Times New Roman" pitchFamily="18" charset="0"/>
              </a:rPr>
              <a:t>Du reste, ces pratiques sont des violences socialement tolérées. </a:t>
            </a:r>
          </a:p>
          <a:p>
            <a:pPr>
              <a:buNone/>
            </a:pPr>
            <a:endParaRPr lang="fr-FR" sz="2400" dirty="0" smtClean="0">
              <a:latin typeface="Times New Roman" pitchFamily="18" charset="0"/>
              <a:cs typeface="Times New Roman" pitchFamily="18" charset="0"/>
            </a:endParaRPr>
          </a:p>
          <a:p>
            <a:pPr marL="0" indent="0">
              <a:buNone/>
            </a:pPr>
            <a:endParaRPr lang="fr-FR" sz="2400" b="1" dirty="0" smtClean="0">
              <a:latin typeface="Times New Roman" panose="02020603050405020304" pitchFamily="18" charset="0"/>
              <a:cs typeface="Times New Roman" panose="02020603050405020304" pitchFamily="18" charset="0"/>
            </a:endParaRPr>
          </a:p>
        </p:txBody>
      </p:sp>
      <p:sp>
        <p:nvSpPr>
          <p:cNvPr id="5" name="Espace réservé de la date 4"/>
          <p:cNvSpPr>
            <a:spLocks noGrp="1"/>
          </p:cNvSpPr>
          <p:nvPr>
            <p:ph type="dt" sz="half" idx="10"/>
          </p:nvPr>
        </p:nvSpPr>
        <p:spPr/>
        <p:txBody>
          <a:bodyPr/>
          <a:lstStyle/>
          <a:p>
            <a:fld id="{BA71AC79-4D5A-4858-AF03-24D4B79949E5}" type="datetime1">
              <a:rPr lang="fr-FR" smtClean="0"/>
              <a:pPr/>
              <a:t>04/09/2019</a:t>
            </a:fld>
            <a:endParaRPr lang="fr-F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1|34.2"/>
</p:tagLst>
</file>

<file path=ppt/tags/tag2.xml><?xml version="1.0" encoding="utf-8"?>
<p:tagLst xmlns:a="http://schemas.openxmlformats.org/drawingml/2006/main" xmlns:r="http://schemas.openxmlformats.org/officeDocument/2006/relationships" xmlns:p="http://schemas.openxmlformats.org/presentationml/2006/main">
  <p:tag name="TIMING" val="|16.1|1.2|1.1|0.9|2.4|2.4"/>
</p:tagLst>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èle de conception - Colonnes corinthiennes">
  <a:themeElements>
    <a:clrScheme name="Modèle de conception - Colonnes corinthien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odèle de conception - Colonnes corinthiennes">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lnDef>
  </a:objectDefaults>
  <a:extraClrSchemeLst>
    <a:extraClrScheme>
      <a:clrScheme name="Modèle de conception - Colonnes corinthien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de conception - Colonnes corinthien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de conception - Colonnes corinthien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de conception - Colonnes corinthien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de conception - Colonnes corinthien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de conception - Colonnes corinthien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de conception - Colonnes corinthien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de conception - Colonnes corinthien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de conception - Colonnes corinthien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de conception - Colonnes corinthien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de conception - Colonnes corinthien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de conception - Colonnes corinthien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de conception - Colonnes corinthien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themeOverride>
</file>

<file path=docProps/app.xml><?xml version="1.0" encoding="utf-8"?>
<Properties xmlns="http://schemas.openxmlformats.org/officeDocument/2006/extended-properties" xmlns:vt="http://schemas.openxmlformats.org/officeDocument/2006/docPropsVTypes">
  <Template>diapositif YAMEOGO Moussa.ppt1(3)</Template>
  <TotalTime>7338</TotalTime>
  <Words>954</Words>
  <Application>Microsoft Office PowerPoint</Application>
  <PresentationFormat>Affichage à l'écran (4:3)</PresentationFormat>
  <Paragraphs>128</Paragraphs>
  <Slides>22</Slides>
  <Notes>5</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22</vt:i4>
      </vt:variant>
    </vt:vector>
  </HeadingPairs>
  <TitlesOfParts>
    <vt:vector size="33" baseType="lpstr">
      <vt:lpstr>Arial</vt:lpstr>
      <vt:lpstr>Calibri</vt:lpstr>
      <vt:lpstr>Constantia</vt:lpstr>
      <vt:lpstr>Courier New</vt:lpstr>
      <vt:lpstr>Garamond</vt:lpstr>
      <vt:lpstr>Georgia</vt:lpstr>
      <vt:lpstr>Palatino Linotype</vt:lpstr>
      <vt:lpstr>Times New Roman</vt:lpstr>
      <vt:lpstr>Wingdings</vt:lpstr>
      <vt:lpstr>Bordure</vt:lpstr>
      <vt:lpstr>Modèle de conception - Colonnes corinthiennes</vt:lpstr>
      <vt:lpstr>Présentation PowerPoint</vt:lpstr>
      <vt:lpstr>Plan de présentation</vt:lpstr>
      <vt:lpstr> Introduction (1/ 3)</vt:lpstr>
      <vt:lpstr>Introduction (2/3)</vt:lpstr>
      <vt:lpstr>Introduction (3/3)</vt:lpstr>
      <vt:lpstr>Définition??</vt:lpstr>
      <vt:lpstr>Mangeuses d’âmes???</vt:lpstr>
      <vt:lpstr>Manifestations de l’exclusion sociale (1/2)</vt:lpstr>
      <vt:lpstr>Manifestations de l’exclusion sociale (2/2)</vt:lpstr>
      <vt:lpstr>Causes de l’exclusion sociale (1/4)</vt:lpstr>
      <vt:lpstr>Causes de l’exclusion sociale (2/4)</vt:lpstr>
      <vt:lpstr>Causes de l’exclusion sociale (3/4)</vt:lpstr>
      <vt:lpstr>Causes de l’exclusion sociale (4/4)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STAR</dc:creator>
  <cp:lastModifiedBy>ORDINATEUR</cp:lastModifiedBy>
  <cp:revision>471</cp:revision>
  <cp:lastPrinted>2015-03-06T09:08:15Z</cp:lastPrinted>
  <dcterms:created xsi:type="dcterms:W3CDTF">2011-06-09T08:23:04Z</dcterms:created>
  <dcterms:modified xsi:type="dcterms:W3CDTF">2019-09-04T22:21:51Z</dcterms:modified>
</cp:coreProperties>
</file>