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24"/>
  </p:notesMasterIdLst>
  <p:handoutMasterIdLst>
    <p:handoutMasterId r:id="rId25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0080625" cy="567055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30" y="-90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c:style val="2"/>
  <c:chart>
    <c:autoTitleDeleted val="1"/>
    <c:view3D>
      <c:rotX val="15"/>
      <c:rotY val="20"/>
      <c:rAngAx val="0"/>
      <c:perspective val="0"/>
    </c:view3D>
    <c:floor>
      <c:thickness val="0"/>
      <c:spPr>
        <a:solidFill>
          <a:srgbClr val="CCCCCC"/>
        </a:solidFill>
        <a:ln>
          <a:solidFill>
            <a:srgbClr val="B3B3B3"/>
          </a:solidFill>
        </a:ln>
      </c:spPr>
    </c:floor>
    <c:sideWall>
      <c:thickness val="0"/>
      <c:spPr>
        <a:noFill/>
        <a:ln>
          <a:solidFill>
            <a:srgbClr val="B3B3B3"/>
          </a:solidFill>
          <a:prstDash val="solid"/>
        </a:ln>
      </c:spPr>
    </c:sideWall>
    <c:backWall>
      <c:thickness val="0"/>
      <c:spPr>
        <a:noFill/>
        <a:ln>
          <a:solidFill>
            <a:srgbClr val="B3B3B3"/>
          </a:solidFill>
          <a:prstDash val="solid"/>
        </a:ln>
      </c:spPr>
    </c:backWall>
    <c:plotArea>
      <c:layout>
        <c:manualLayout>
          <c:xMode val="edge"/>
          <c:yMode val="edge"/>
          <c:x val="1.9999999999999997E-2"/>
          <c:y val="1.9923371647509579E-2"/>
          <c:w val="0.87123004850088182"/>
          <c:h val="0.96015295262421696"/>
        </c:manualLayout>
      </c:layout>
      <c:bar3DChart>
        <c:barDir val="col"/>
        <c:grouping val="clustered"/>
        <c:varyColors val="0"/>
        <c:ser>
          <c:idx val="0"/>
          <c:order val="0"/>
          <c:tx>
            <c:v>1 colonne</c:v>
          </c:tx>
          <c:spPr>
            <a:solidFill>
              <a:srgbClr val="004586"/>
            </a:solidFill>
            <a:ln>
              <a:noFill/>
            </a:ln>
          </c:spPr>
          <c:invertIfNegative val="0"/>
          <c:cat>
            <c:strLit>
              <c:ptCount val="4"/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ser>
          <c:idx val="1"/>
          <c:order val="1"/>
          <c:tx>
            <c:v>2 colonne</c:v>
          </c:tx>
          <c:spPr>
            <a:solidFill>
              <a:srgbClr val="FF420E"/>
            </a:solidFill>
            <a:ln>
              <a:noFill/>
            </a:ln>
          </c:spPr>
          <c:invertIfNegative val="0"/>
          <c:cat>
            <c:strLit>
              <c:ptCount val="4"/>
            </c:strLit>
          </c:cat>
          <c:val>
            <c:numLit>
              <c:formatCode>General</c:formatCode>
              <c:ptCount val="4"/>
              <c:pt idx="0">
                <c:v>100</c:v>
              </c:pt>
              <c:pt idx="1">
                <c:v>10</c:v>
              </c:pt>
              <c:pt idx="2">
                <c:v>37</c:v>
              </c:pt>
              <c:pt idx="3">
                <c:v>15</c:v>
              </c:pt>
            </c:numLit>
          </c:val>
        </c:ser>
        <c:ser>
          <c:idx val="2"/>
          <c:order val="2"/>
          <c:tx>
            <c:v>3 colonne</c:v>
          </c:tx>
          <c:spPr>
            <a:solidFill>
              <a:srgbClr val="FFD320"/>
            </a:solidFill>
            <a:ln>
              <a:noFill/>
            </a:ln>
          </c:spPr>
          <c:invertIfNegative val="0"/>
          <c:cat>
            <c:strLit>
              <c:ptCount val="4"/>
            </c:strLit>
          </c:cat>
          <c: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8310400"/>
        <c:axId val="158292224"/>
        <c:axId val="0"/>
      </c:bar3DChart>
      <c:valAx>
        <c:axId val="158292224"/>
        <c:scaling>
          <c:orientation val="minMax"/>
        </c:scaling>
        <c:delete val="0"/>
        <c:axPos val="l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fr-FR"/>
          </a:p>
        </c:txPr>
        <c:crossAx val="158310400"/>
        <c:crosses val="autoZero"/>
        <c:crossBetween val="between"/>
      </c:valAx>
      <c:catAx>
        <c:axId val="1583104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fr-FR"/>
          </a:p>
        </c:txPr>
        <c:crossAx val="158292224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B19CF36-6133-406E-A0DB-06823DBA2F22}" type="datetimeFigureOut">
              <a:t>28/08/2023</a:t>
            </a:fld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BD4158E-0809-4244-B9B3-F306C67F2F5E}" type="slidenum">
              <a:t>‹N°›</a:t>
            </a:fld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32483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70F585F1-508C-4E0B-89B8-9BED66A9F3E5}" type="datetimeFigureOut">
              <a:t>28/08/2023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0E71BEE5-622B-440F-AF61-37CFBFA4569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60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fr-FR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000" y="801720"/>
            <a:ext cx="5040000" cy="400967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3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8000" cy="4811400"/>
          </a:xfrm>
        </p:spPr>
        <p:txBody>
          <a:bodyPr wrap="square" lIns="91440" tIns="45720" rIns="91440" bIns="45720" anchor="t" anchorCtr="0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20040" y="950039"/>
            <a:ext cx="5892479" cy="468756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833039" y="5938199"/>
            <a:ext cx="6666840" cy="56253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7000" y="812520"/>
            <a:ext cx="5345280" cy="400895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000" y="801720"/>
            <a:ext cx="5040000" cy="400967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800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4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000" y="801720"/>
            <a:ext cx="5040000" cy="400967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5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8000" cy="4811400"/>
          </a:xfrm>
        </p:spPr>
        <p:txBody>
          <a:bodyPr wrap="square" lIns="91440" tIns="45720" rIns="91440" bIns="45720" anchor="t" anchorCtr="0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000" y="801720"/>
            <a:ext cx="5040000" cy="400967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800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000" y="801720"/>
            <a:ext cx="5040000" cy="400967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800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000" y="801720"/>
            <a:ext cx="5040000" cy="400967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800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000" y="801720"/>
            <a:ext cx="5040000" cy="400967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800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000" y="801720"/>
            <a:ext cx="5040000" cy="400967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800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60000" y="801720"/>
            <a:ext cx="5040000" cy="400967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800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260B77-95CA-48E7-81E7-B0E303116F4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858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118373-5046-46D2-9B4F-BF601F129BB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703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B406AF-4079-4DE6-8930-DEE05D60477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439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_5f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600" cy="1143000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4400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8229600" cy="4525920"/>
          </a:xfr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>
          <a:xfrm>
            <a:off x="457200" y="6245280"/>
            <a:ext cx="2133720" cy="47628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>
          <a:xfrm>
            <a:off x="3124079" y="6245280"/>
            <a:ext cx="2895479" cy="47628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>
          <a:xfrm>
            <a:off x="6553080" y="6245280"/>
            <a:ext cx="2133720" cy="476280"/>
          </a:xfrm>
        </p:spPr>
        <p:txBody>
          <a:bodyPr/>
          <a:lstStyle>
            <a:lvl1pPr>
              <a:defRPr/>
            </a:lvl1pPr>
          </a:lstStyle>
          <a:p>
            <a:pPr lvl="0"/>
            <a:fld id="{76B34260-4AA0-44DF-8A07-7539AD16CEF6}" type="slidenum">
              <a:t>‹N°›</a:t>
            </a:fld>
            <a:endParaRPr lang="fr-FR"/>
          </a:p>
        </p:txBody>
      </p:sp>
      <p:sp>
        <p:nvSpPr>
          <p:cNvPr id="7" name="Espace réservé du contenu 6"/>
          <p:cNvSpPr txBox="1">
            <a:spLocks noGrp="1"/>
          </p:cNvSpPr>
          <p:nvPr>
            <p:ph idx="1"/>
          </p:nvPr>
        </p:nvSpPr>
        <p:spPr>
          <a:xfrm>
            <a:off x="457200" y="1604520"/>
            <a:ext cx="8229240" cy="3977279"/>
          </a:xfrm>
        </p:spPr>
        <p:txBody>
          <a:bodyPr/>
          <a:lstStyle>
            <a:lvl1pPr>
              <a:spcBef>
                <a:spcPts val="1417"/>
              </a:spcBef>
              <a:defRPr sz="32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929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indent="0" algn="ctr">
              <a:spcBef>
                <a:spcPts val="0"/>
              </a:spcBef>
              <a:buNone/>
              <a:defRPr sz="4400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1A7890-6305-4D99-BA52-CEBD25CDF26B}" type="slidenum">
              <a:t>‹N°›</a:t>
            </a:fld>
            <a:endParaRPr lang="fr-FR"/>
          </a:p>
        </p:txBody>
      </p:sp>
      <p:sp>
        <p:nvSpPr>
          <p:cNvPr id="6" name="Espace réservé du texte 5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11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CB2016-92C3-4C20-B877-C539508889D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439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94A086-CE21-48F9-96B8-696E255F658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653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CDA20C-53B4-4A39-AE59-C8BCBD3B723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76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322388"/>
            <a:ext cx="4459287" cy="3741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4925" y="1322388"/>
            <a:ext cx="4460875" cy="3741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0ACF94D-DD6D-4817-BDB9-912479226D4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514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5723ED5-00DF-4C96-9C7F-518C0CD2FBE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492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52B188-C15E-4CE3-AD19-7153BD67E52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179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96525FC-EADC-4DA7-B114-E219811BFAF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833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57963E-B75E-4D8D-8EE5-E26855C6264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41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D09A5B-1C6F-4A71-BF81-18328C437B7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907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C140116-7EE6-40DC-A484-EF508544AF4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944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94AF5F-2094-4C8B-8DAB-FCB26532679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875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850" y="227013"/>
            <a:ext cx="2266950" cy="483711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227013"/>
            <a:ext cx="6653212" cy="483711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8470DF4-849C-4735-9BD4-6437D5F6EEE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271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6E16A9-A1A8-43F2-81F4-69443205291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715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6F9879-DBBF-4961-9CDE-216119ADFF3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378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E1D0D0-F9AE-43E7-84DE-7DB4A7810F2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00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528B068-B52A-4AB8-B7DD-8653E15D26B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74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DA010F-A45A-4341-8B14-06FB9E6D907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146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909376-64A6-4FB9-8ED6-C993FBADA2F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663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D5A5C7-BCD5-42BC-81BF-0F3E7961BCB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258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D4E7A407-BA0D-4CED-B45F-C799522177C2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hangingPunct="0">
        <a:tabLst/>
        <a:defRPr lang="fr-FR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Arial" pitchFamily="2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fr-FR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Ari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503999" y="226800"/>
            <a:ext cx="9072000" cy="945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1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title" sz="quarter" idx="4294967295"/>
          </p:nvPr>
        </p:nvSpPr>
        <p:spPr>
          <a:xfrm>
            <a:off x="503999" y="1323000"/>
            <a:ext cx="9072000" cy="37418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fr-FR"/>
              <a:t>Cliquez pour 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03999" y="5163120"/>
            <a:ext cx="2352240" cy="3938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>
            <a:lvl1pPr lvl="0" hangingPunct="0">
              <a:buNone/>
              <a:tabLst/>
              <a:defRPr lang="fr-FR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443760" y="5163120"/>
            <a:ext cx="3191760" cy="3938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1"/>
          <a:lstStyle>
            <a:lvl1pPr lvl="0" hangingPunct="0">
              <a:buNone/>
              <a:tabLst/>
              <a:defRPr lang="fr-FR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223760" y="5163120"/>
            <a:ext cx="2352240" cy="3938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spc="0" baseline="0">
                <a:solidFill>
                  <a:srgbClr val="000000"/>
                </a:solidFill>
                <a:latin typeface="Arial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47BD08C2-402C-4091-AD6E-5DC6F3D2F719}" type="slidenum">
              <a:t>‹N°›</a:t>
            </a:fld>
            <a:endParaRPr lang="fr-FR"/>
          </a:p>
        </p:txBody>
      </p:sp>
      <p:sp>
        <p:nvSpPr>
          <p:cNvPr id="7" name="Espace réservé du texte 6"/>
          <p:cNvSpPr txBox="1">
            <a:spLocks noGrp="1"/>
          </p:cNvSpPr>
          <p:nvPr>
            <p:ph type="body" idx="1"/>
          </p:nvPr>
        </p:nvSpPr>
        <p:spPr>
          <a:xfrm>
            <a:off x="503999" y="132624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1171"/>
              </a:spcBef>
              <a:spcAft>
                <a:spcPts val="0"/>
              </a:spcAft>
              <a:buSzPct val="45000"/>
              <a:buFont typeface="StarSymbol"/>
              <a:buNone/>
              <a:defRPr lang="fr-FR" sz="264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marR="0" lvl="0" indent="-324000">
              <a:spcBef>
                <a:spcPts val="1171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64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marR="0" lvl="1" indent="-324000">
              <a:spcBef>
                <a:spcPts val="935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31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marR="0" lvl="2" indent="-288000">
              <a:spcBef>
                <a:spcPts val="70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198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marR="0" lvl="3" indent="-216000">
              <a:spcBef>
                <a:spcPts val="468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165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marR="0" lvl="4" indent="-216000">
              <a:spcBef>
                <a:spcPts val="232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165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marR="0" lvl="5" indent="-216000">
              <a:spcBef>
                <a:spcPts val="232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165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marR="0" lvl="6" indent="-216000">
              <a:spcBef>
                <a:spcPts val="232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165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marR="0" lvl="7" indent="-216000">
              <a:spcBef>
                <a:spcPts val="232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165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marR="0" lvl="8" indent="-216000">
              <a:spcBef>
                <a:spcPts val="232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165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343080" marR="0" lvl="0" indent="-343080" algn="l" rtl="0" hangingPunct="0">
        <a:lnSpc>
          <a:spcPct val="100000"/>
        </a:lnSpc>
        <a:spcBef>
          <a:spcPts val="799"/>
        </a:spcBef>
        <a:spcAft>
          <a:spcPts val="0"/>
        </a:spcAft>
        <a:buSzPct val="100000"/>
        <a:buChar char="•"/>
        <a:tabLst/>
        <a:defRPr lang="fr-FR" sz="3200" b="0" i="0" u="none" strike="noStrike" kern="0" spc="0" baseline="0">
          <a:ln>
            <a:noFill/>
          </a:ln>
          <a:solidFill>
            <a:srgbClr val="000000"/>
          </a:solidFill>
          <a:latin typeface="Arial" pitchFamily="18"/>
          <a:ea typeface="Microsoft YaHei" pitchFamily="2"/>
          <a:cs typeface="Arial" pitchFamily="2"/>
        </a:defRPr>
      </a:lvl1pPr>
    </p:titleStyle>
    <p:bodyStyle>
      <a:lvl1pPr marL="0" marR="0" indent="0" hangingPunct="0">
        <a:spcBef>
          <a:spcPts val="1171"/>
        </a:spcBef>
        <a:spcAft>
          <a:spcPts val="0"/>
        </a:spcAft>
        <a:tabLst/>
        <a:defRPr lang="fr-FR" sz="2640" b="0" i="0" u="none" strike="noStrike" kern="1200">
          <a:ln>
            <a:noFill/>
          </a:ln>
          <a:latin typeface="Liberation Sans" pitchFamily="18"/>
          <a:ea typeface="Microsoft YaHei" pitchFamily="2"/>
          <a:cs typeface="Arial" pitchFamily="2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503999" y="226800"/>
            <a:ext cx="9071640" cy="9446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503999" y="1323000"/>
            <a:ext cx="9071640" cy="37414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/>
          <a:lstStyle>
            <a:defPPr marL="432000" marR="0" lvl="0" indent="-324000" algn="l" hangingPunct="0">
              <a:lnSpc>
                <a:spcPct val="100000"/>
              </a:lnSpc>
              <a:spcBef>
                <a:spcPts val="1171"/>
              </a:spcBef>
              <a:spcAft>
                <a:spcPts val="0"/>
              </a:spcAft>
              <a:buSzPct val="45000"/>
              <a:buFont typeface="StarSymbol"/>
              <a:buNone/>
              <a:defRPr lang="fr-FR" sz="265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Microsoft YaHei" pitchFamily="2"/>
                <a:cs typeface="Arial" pitchFamily="2"/>
              </a:defRPr>
            </a:defPPr>
            <a:lvl1pPr marL="432000" marR="0" lvl="0" indent="-324000" algn="l" hangingPunct="0">
              <a:lnSpc>
                <a:spcPct val="100000"/>
              </a:lnSpc>
              <a:spcBef>
                <a:spcPts val="1171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65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Microsoft YaHei" pitchFamily="2"/>
                <a:cs typeface="Arial" pitchFamily="2"/>
              </a:defRPr>
            </a:lvl1pPr>
            <a:lvl2pPr marL="864000" marR="0" lvl="1" indent="-324000" algn="l" hangingPunct="0">
              <a:lnSpc>
                <a:spcPct val="100000"/>
              </a:lnSpc>
              <a:spcBef>
                <a:spcPts val="935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199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Microsoft YaHei" pitchFamily="2"/>
                <a:cs typeface="Arial" pitchFamily="2"/>
              </a:defRPr>
            </a:lvl2pPr>
            <a:lvl3pPr marL="1295999" marR="0" lvl="2" indent="-288000" algn="l" hangingPunct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166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Microsoft YaHei" pitchFamily="2"/>
                <a:cs typeface="Arial" pitchFamily="2"/>
              </a:defRPr>
            </a:lvl3pPr>
            <a:lvl4pPr marL="1728000" marR="0" lvl="3" indent="-216000" algn="l" hangingPunct="0">
              <a:lnSpc>
                <a:spcPct val="100000"/>
              </a:lnSpc>
              <a:spcBef>
                <a:spcPts val="468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166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Microsoft YaHei" pitchFamily="2"/>
                <a:cs typeface="Arial" pitchFamily="2"/>
              </a:defRPr>
            </a:lvl4pPr>
            <a:lvl5pPr marL="2160000" marR="0" lvl="4" indent="-216000" algn="l" hangingPunct="0">
              <a:lnSpc>
                <a:spcPct val="100000"/>
              </a:lnSpc>
              <a:spcBef>
                <a:spcPts val="232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166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Microsoft YaHei" pitchFamily="2"/>
                <a:cs typeface="Arial" pitchFamily="2"/>
              </a:defRPr>
            </a:lvl5pPr>
            <a:lvl6pPr marL="2592000" marR="0" lvl="5" indent="-216000" algn="l" hangingPunct="0">
              <a:lnSpc>
                <a:spcPct val="100000"/>
              </a:lnSpc>
              <a:spcBef>
                <a:spcPts val="232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166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Microsoft YaHei" pitchFamily="2"/>
                <a:cs typeface="Arial" pitchFamily="2"/>
              </a:defRPr>
            </a:lvl6pPr>
            <a:lvl7pPr marL="3024000" marR="0" lvl="6" indent="-216000" algn="l" hangingPunct="0">
              <a:lnSpc>
                <a:spcPct val="100000"/>
              </a:lnSpc>
              <a:spcBef>
                <a:spcPts val="232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166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Microsoft YaHei" pitchFamily="2"/>
                <a:cs typeface="Arial" pitchFamily="2"/>
              </a:defRPr>
            </a:lvl7pPr>
            <a:lvl8pPr marL="3456000" marR="0" lvl="7" indent="-216000" algn="l" hangingPunct="0">
              <a:lnSpc>
                <a:spcPct val="100000"/>
              </a:lnSpc>
              <a:spcBef>
                <a:spcPts val="232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166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Microsoft YaHei" pitchFamily="2"/>
                <a:cs typeface="Arial" pitchFamily="2"/>
              </a:defRPr>
            </a:lvl8pPr>
            <a:lvl9pPr marL="3887999" marR="0" lvl="8" indent="-216000" algn="l" hangingPunct="0">
              <a:lnSpc>
                <a:spcPct val="100000"/>
              </a:lnSpc>
              <a:spcBef>
                <a:spcPts val="232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166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03999" y="5163120"/>
            <a:ext cx="2351880" cy="39348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>
            <a:lvl1pPr lvl="0" algn="l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443760" y="5163120"/>
            <a:ext cx="3191400" cy="39348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>
            <a:lvl1pPr lvl="0" algn="ctr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223760" y="5163120"/>
            <a:ext cx="2351880" cy="39348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</a:tabLst>
              <a:defRPr lang="fr-FR" sz="14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rial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ECE62D58-8F4D-4A08-9017-464C55C165F5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lvl="0" algn="ctr" rtl="0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Arial" pitchFamily="34"/>
          <a:ea typeface="Microsoft YaHei" pitchFamily="2"/>
          <a:cs typeface="Arial" pitchFamily="2"/>
        </a:defRPr>
      </a:lvl1pPr>
    </p:titleStyle>
    <p:bodyStyle>
      <a:lvl1pPr marL="0" marR="0" lvl="0" indent="0" algn="l" rtl="0" hangingPunct="0">
        <a:lnSpc>
          <a:spcPct val="100000"/>
        </a:lnSpc>
        <a:spcBef>
          <a:spcPts val="641"/>
        </a:spcBef>
        <a:spcAft>
          <a:spcPts val="0"/>
        </a:spcAft>
        <a:buSzPct val="45000"/>
        <a:buFont typeface="StarSymbol"/>
        <a:buChar char="●"/>
        <a:tabLst/>
        <a:defRPr lang="fr-FR" sz="3200" b="0" i="0" u="none" strike="noStrike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Arial"/>
        </a:defRPr>
      </a:lvl1pPr>
      <a:lvl2pPr marL="0" marR="0" lvl="1" indent="0" algn="l" rtl="0" hangingPunct="0">
        <a:lnSpc>
          <a:spcPct val="100000"/>
        </a:lnSpc>
        <a:spcBef>
          <a:spcPts val="561"/>
        </a:spcBef>
        <a:spcAft>
          <a:spcPts val="0"/>
        </a:spcAft>
        <a:buSzPct val="75000"/>
        <a:buFont typeface="StarSymbol"/>
        <a:buChar char="–"/>
        <a:tabLst/>
        <a:defRPr lang="fr-FR" sz="2800" b="0" i="0" u="none" strike="noStrike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Arial"/>
        </a:defRPr>
      </a:lvl2pPr>
      <a:lvl3pPr marL="0" marR="0" lvl="2" indent="0" algn="l" rtl="0" hangingPunct="0">
        <a:lnSpc>
          <a:spcPct val="100000"/>
        </a:lnSpc>
        <a:spcBef>
          <a:spcPts val="479"/>
        </a:spcBef>
        <a:spcAft>
          <a:spcPts val="0"/>
        </a:spcAft>
        <a:buSzPct val="45000"/>
        <a:buFont typeface="StarSymbol"/>
        <a:buChar char="●"/>
        <a:tabLst/>
        <a:defRPr lang="fr-FR" sz="2400" b="0" i="0" u="none" strike="noStrike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Arial"/>
        </a:defRPr>
      </a:lvl3pPr>
      <a:lvl4pPr marL="0" marR="0" lvl="3" indent="0" algn="l" rtl="0" hangingPunct="0">
        <a:lnSpc>
          <a:spcPct val="100000"/>
        </a:lnSpc>
        <a:spcBef>
          <a:spcPts val="400"/>
        </a:spcBef>
        <a:spcAft>
          <a:spcPts val="0"/>
        </a:spcAft>
        <a:buSzPct val="75000"/>
        <a:buFont typeface="StarSymbol"/>
        <a:buChar char="–"/>
        <a:tabLst/>
        <a:defRPr lang="fr-FR" sz="2000" b="0" i="0" u="none" strike="noStrike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Arial"/>
        </a:defRPr>
      </a:lvl4pPr>
      <a:lvl5pPr marL="0" marR="0" lvl="4" indent="0" algn="l" rtl="0" hangingPunct="0">
        <a:lnSpc>
          <a:spcPct val="100000"/>
        </a:lnSpc>
        <a:spcBef>
          <a:spcPts val="400"/>
        </a:spcBef>
        <a:spcAft>
          <a:spcPts val="0"/>
        </a:spcAft>
        <a:buSzPct val="45000"/>
        <a:buFont typeface="StarSymbol"/>
        <a:buChar char="●"/>
        <a:tabLst/>
        <a:defRPr lang="fr-FR" sz="2000" b="0" i="0" u="none" strike="noStrike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Arial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/>
          </p:cNvSpPr>
          <p:nvPr>
            <p:ph idx="1"/>
          </p:nvPr>
        </p:nvSpPr>
        <p:spPr>
          <a:xfrm>
            <a:off x="277200" y="274680"/>
            <a:ext cx="9604800" cy="5305319"/>
          </a:xfrm>
        </p:spPr>
        <p:txBody>
          <a:bodyPr wrap="square" lIns="91440" tIns="45720" rIns="91440" bIns="45720" anchor="t" anchorCtr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343080" lvl="0" indent="-343080" algn="ctr" rtl="0" hangingPunct="1">
              <a:spcBef>
                <a:spcPts val="0"/>
              </a:spcBef>
              <a:buNone/>
            </a:pPr>
            <a:endParaRPr lang="fr-FR" sz="200" kern="0">
              <a:solidFill>
                <a:srgbClr val="000000"/>
              </a:solidFill>
              <a:latin typeface="Arial"/>
            </a:endParaRPr>
          </a:p>
          <a:p>
            <a:pPr marL="343080" lvl="0" indent="-343080" algn="ctr" rtl="0" hangingPunct="1">
              <a:spcBef>
                <a:spcPts val="1701"/>
              </a:spcBef>
              <a:buNone/>
            </a:pPr>
            <a:r>
              <a:rPr lang="fr-FR" sz="7200" b="1" kern="0">
                <a:solidFill>
                  <a:srgbClr val="0000FF"/>
                </a:solidFill>
                <a:latin typeface="Arial"/>
              </a:rPr>
              <a:t>      L’EAU POTABLE</a:t>
            </a:r>
          </a:p>
          <a:p>
            <a:pPr marL="343080" lvl="0" indent="-343080" algn="ctr" rtl="0" hangingPunct="1">
              <a:spcBef>
                <a:spcPts val="799"/>
              </a:spcBef>
              <a:buNone/>
            </a:pPr>
            <a:endParaRPr lang="fr-FR" b="1" kern="0">
              <a:solidFill>
                <a:srgbClr val="0000FF"/>
              </a:solidFill>
              <a:latin typeface="Arial"/>
            </a:endParaRPr>
          </a:p>
          <a:p>
            <a:pPr marL="343080" lvl="0" indent="-343080" algn="just" rtl="0" hangingPunct="1">
              <a:spcBef>
                <a:spcPts val="1301"/>
              </a:spcBef>
              <a:buNone/>
            </a:pPr>
            <a:r>
              <a:rPr lang="fr-FR" sz="5400" b="1" kern="0">
                <a:solidFill>
                  <a:srgbClr val="000000"/>
                </a:solidFill>
                <a:latin typeface="Arial"/>
              </a:rPr>
              <a:t>			Qualité					</a:t>
            </a:r>
          </a:p>
          <a:p>
            <a:pPr marL="343080" lvl="0" indent="-343080" algn="just" rtl="0" hangingPunct="1">
              <a:spcBef>
                <a:spcPts val="1701"/>
              </a:spcBef>
              <a:buNone/>
            </a:pPr>
            <a:r>
              <a:rPr lang="fr-FR" sz="5400" b="1" kern="0">
                <a:solidFill>
                  <a:srgbClr val="000000"/>
                </a:solidFill>
                <a:latin typeface="Arial"/>
              </a:rPr>
              <a:t>							Coût</a:t>
            </a:r>
          </a:p>
          <a:p>
            <a:pPr marL="343080" lvl="0" indent="-343080" algn="l" rtl="0" hangingPunct="1">
              <a:spcBef>
                <a:spcPts val="901"/>
              </a:spcBef>
              <a:buNone/>
            </a:pPr>
            <a:endParaRPr lang="fr-FR" sz="3600" kern="0">
              <a:solidFill>
                <a:srgbClr val="000000"/>
              </a:solidFill>
              <a:latin typeface="Arial"/>
            </a:endParaRPr>
          </a:p>
          <a:p>
            <a:pPr marL="343080" lvl="0" indent="-343080" algn="l" rtl="0" hangingPunct="1">
              <a:spcBef>
                <a:spcPts val="499"/>
              </a:spcBef>
              <a:buNone/>
            </a:pPr>
            <a:r>
              <a:rPr lang="fr-FR" sz="2000" kern="0">
                <a:solidFill>
                  <a:srgbClr val="0000FF"/>
                </a:solidFill>
                <a:latin typeface="Arial"/>
              </a:rPr>
              <a:t>16 août  2023                                                                                  Romagne</a:t>
            </a:r>
          </a:p>
          <a:p>
            <a:pPr marL="343080" lvl="0" indent="-343080" algn="l" rtl="0" hangingPunct="1">
              <a:spcBef>
                <a:spcPts val="499"/>
              </a:spcBef>
              <a:buNone/>
            </a:pPr>
            <a:endParaRPr lang="fr-FR" sz="2000" kern="0">
              <a:solidFill>
                <a:srgbClr val="000000"/>
              </a:solidFill>
              <a:latin typeface="Arial"/>
            </a:endParaRPr>
          </a:p>
          <a:p>
            <a:pPr marL="343080" lvl="0" indent="-343080" algn="l" rtl="0" hangingPunct="1">
              <a:spcBef>
                <a:spcPts val="499"/>
              </a:spcBef>
              <a:buNone/>
            </a:pPr>
            <a:endParaRPr lang="fr-FR" sz="2000" kern="0">
              <a:solidFill>
                <a:srgbClr val="000000"/>
              </a:solidFill>
              <a:latin typeface="Arial"/>
            </a:endParaRPr>
          </a:p>
          <a:p>
            <a:pPr marL="343080" lvl="0" indent="-343080" algn="l" rtl="0" hangingPunct="1">
              <a:spcBef>
                <a:spcPts val="499"/>
              </a:spcBef>
              <a:buNone/>
            </a:pPr>
            <a:endParaRPr lang="fr-FR" sz="2000" kern="0">
              <a:solidFill>
                <a:srgbClr val="0000FF"/>
              </a:solidFill>
              <a:latin typeface="Arial"/>
            </a:endParaRP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0000" y="55800"/>
            <a:ext cx="1260000" cy="138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solidFill>
            <a:srgbClr val="FFFF00"/>
          </a:solidFill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5400"/>
              <a:t>Finances  Bassines</a:t>
            </a:r>
          </a:p>
        </p:txBody>
      </p:sp>
      <p:graphicFrame>
        <p:nvGraphicFramePr>
          <p:cNvPr id="3" name="Espace réservé du graphique 2"/>
          <p:cNvGraphicFramePr>
            <a:graphicFrameLocks noGrp="1"/>
          </p:cNvGraphicFramePr>
          <p:nvPr>
            <p:ph type="chart" idx="4294967295"/>
          </p:nvPr>
        </p:nvGraphicFramePr>
        <p:xfrm>
          <a:off x="503999" y="1326600"/>
          <a:ext cx="9071640" cy="3288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080000" y="4680000"/>
            <a:ext cx="1980000" cy="4273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00000" y="4541760"/>
            <a:ext cx="1980000" cy="8582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100 M€/an/dépt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         </a:t>
            </a:r>
            <a:r>
              <a:rPr lang="fr-FR" sz="1800" b="0" i="1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PAC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880000" y="4500000"/>
            <a:ext cx="1800000" cy="111420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10 M€/an/dépt</a:t>
            </a:r>
            <a:r>
              <a:rPr lang="fr-FR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 </a:t>
            </a:r>
            <a:r>
              <a:rPr lang="fr-FR" sz="1800" b="0" i="1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budget AELB pour 250 com-munes du 86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622760" y="4516920"/>
            <a:ext cx="1980000" cy="8582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37 M€</a:t>
            </a:r>
            <a:r>
              <a:rPr lang="fr-FR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 </a:t>
            </a:r>
            <a:r>
              <a:rPr lang="fr-FR" sz="1800" b="0" i="1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montant des subventions aux 30 bassines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660000" y="4533840"/>
            <a:ext cx="2700000" cy="104615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15 M€</a:t>
            </a:r>
            <a:r>
              <a:rPr lang="fr-FR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  </a:t>
            </a:r>
            <a:r>
              <a:rPr lang="fr-FR" sz="1600" b="0" i="1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rPr>
              <a:t>interconnexions entre captages + usine de traitement des pesticides à St Pierre d’Exideuil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solidFill>
            <a:srgbClr val="FFFF00"/>
          </a:solidFill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/>
              <a:t>Qui doit payer ?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40000" y="1260000"/>
            <a:ext cx="9071640" cy="3288239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lvl="0" algn="just">
              <a:spcBef>
                <a:spcPts val="3118"/>
              </a:spcBef>
              <a:spcAft>
                <a:spcPts val="1701"/>
              </a:spcAft>
            </a:pPr>
            <a:r>
              <a:rPr lang="fr-FR" sz="2800"/>
              <a:t>Article 1240 du Code civil : « Tout fait quelconque de l'homme, qui cause à autrui un dommage, oblige celui par la faute duquel il est arrivé à le réparer. »</a:t>
            </a:r>
          </a:p>
          <a:p>
            <a:pPr lvl="0" algn="just">
              <a:spcBef>
                <a:spcPts val="3118"/>
              </a:spcBef>
              <a:spcAft>
                <a:spcPts val="1701"/>
              </a:spcAft>
            </a:pPr>
            <a:r>
              <a:rPr lang="fr-FR" sz="2800"/>
              <a:t>Principe pollueur-payeur : loi Barnier 1995</a:t>
            </a:r>
          </a:p>
          <a:p>
            <a:pPr lvl="0" algn="just">
              <a:spcBef>
                <a:spcPts val="3118"/>
              </a:spcBef>
              <a:spcAft>
                <a:spcPts val="1701"/>
              </a:spcAft>
            </a:pPr>
            <a:r>
              <a:rPr lang="fr-FR" sz="2800"/>
              <a:t>Cour de Cassation (arrêt du 30 mai 2006) : «... la pollution par les nitrates ou par les pesticides liée à une agriculture intensive ne présente pas de caractère d’imprévisibilité ».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solidFill>
            <a:srgbClr val="FFFF00"/>
          </a:solidFill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/>
              <a:t>Déjà limiter les risques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40000" y="1751759"/>
            <a:ext cx="9071640" cy="3108239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lvl="0" algn="just">
              <a:spcBef>
                <a:spcPts val="3118"/>
              </a:spcBef>
              <a:spcAft>
                <a:spcPts val="1701"/>
              </a:spcAft>
              <a:buNone/>
            </a:pPr>
            <a:r>
              <a:rPr lang="fr-FR" b="1"/>
              <a:t>Quel Produit</a:t>
            </a:r>
            <a:r>
              <a:rPr lang="fr-FR" sz="2800" b="1"/>
              <a:t>, application mobile gratuite</a:t>
            </a:r>
            <a:r>
              <a:rPr lang="fr-FR" sz="2800"/>
              <a:t> de l’UFC, révèle les </a:t>
            </a:r>
            <a:r>
              <a:rPr lang="fr-FR" sz="2800" b="1"/>
              <a:t>éventuels produits toxiques</a:t>
            </a:r>
            <a:r>
              <a:rPr lang="fr-FR" sz="2800"/>
              <a:t> dans :</a:t>
            </a:r>
          </a:p>
          <a:p>
            <a:pPr lvl="2" algn="just" hangingPunct="0"/>
            <a:r>
              <a:rPr lang="fr-FR" sz="2800"/>
              <a:t>les produits alimentaires</a:t>
            </a:r>
          </a:p>
          <a:p>
            <a:pPr lvl="2" algn="just" hangingPunct="0"/>
            <a:r>
              <a:rPr lang="fr-FR" sz="2800"/>
              <a:t>les cosmétiques</a:t>
            </a:r>
          </a:p>
          <a:p>
            <a:pPr lvl="2" algn="just" hangingPunct="0"/>
            <a:r>
              <a:rPr lang="fr-FR" sz="2800"/>
              <a:t>les produits d’entretien</a:t>
            </a:r>
          </a:p>
          <a:p>
            <a:pPr lvl="0" algn="just">
              <a:spcBef>
                <a:spcPts val="3118"/>
              </a:spcBef>
              <a:spcAft>
                <a:spcPts val="1701"/>
              </a:spcAft>
              <a:buNone/>
            </a:pPr>
            <a:r>
              <a:rPr lang="fr-FR" sz="2600"/>
              <a:t>en scannant les produits sur son smartphone avant l’achat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4"/>
          <p:cNvSpPr txBox="1">
            <a:spLocks noGrp="1"/>
          </p:cNvSpPr>
          <p:nvPr>
            <p:ph type="title" idx="4294967295"/>
          </p:nvPr>
        </p:nvSpPr>
        <p:spPr>
          <a:xfrm>
            <a:off x="503999" y="226800"/>
            <a:ext cx="9071640" cy="821520"/>
          </a:xfrm>
          <a:solidFill>
            <a:srgbClr val="FFFF00"/>
          </a:solidFill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fr-FR" b="1" u="sng">
                <a:solidFill>
                  <a:srgbClr val="000000"/>
                </a:solidFill>
                <a:latin typeface="Arial" pitchFamily="18"/>
              </a:rPr>
              <a:t>Quel prix à venir ?</a:t>
            </a:r>
          </a:p>
        </p:txBody>
      </p:sp>
      <p:sp>
        <p:nvSpPr>
          <p:cNvPr id="3" name="Espace réservé du contenu 7"/>
          <p:cNvSpPr txBox="1">
            <a:spLocks noGrp="1"/>
          </p:cNvSpPr>
          <p:nvPr>
            <p:ph type="body" idx="4294967295"/>
          </p:nvPr>
        </p:nvSpPr>
        <p:spPr>
          <a:xfrm>
            <a:off x="540000" y="1048319"/>
            <a:ext cx="9071640" cy="4621680"/>
          </a:xfrm>
        </p:spPr>
        <p:txBody>
          <a:bodyPr wrap="square" lIns="90000" tIns="45000" rIns="90000" bIns="45000" anchor="t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0" lvl="0" indent="0" algn="ctr" rtl="0">
              <a:spcBef>
                <a:spcPts val="0"/>
              </a:spcBef>
              <a:buNone/>
            </a:pPr>
            <a:r>
              <a:rPr lang="fr-FR" sz="2000" b="1">
                <a:solidFill>
                  <a:srgbClr val="000000"/>
                </a:solidFill>
                <a:highlight>
                  <a:srgbClr val="FFFF00"/>
                </a:highlight>
                <a:latin typeface="Times New Roman" pitchFamily="18"/>
              </a:rPr>
              <a:t>Surcoût du prix de l’eau potable dû :</a:t>
            </a:r>
          </a:p>
          <a:p>
            <a:pPr marL="0" lvl="0" indent="0" algn="ctr" rtl="0">
              <a:spcBef>
                <a:spcPts val="0"/>
              </a:spcBef>
              <a:buNone/>
            </a:pPr>
            <a:endParaRPr lang="fr-FR" sz="1600" b="1">
              <a:solidFill>
                <a:srgbClr val="000000"/>
              </a:solidFill>
              <a:latin typeface="Times New Roman" pitchFamily="18"/>
            </a:endParaRPr>
          </a:p>
          <a:p>
            <a:pPr marL="457200" lvl="0" indent="-228600" algn="l" rtl="0">
              <a:spcBef>
                <a:spcPts val="0"/>
              </a:spcBef>
              <a:buNone/>
            </a:pPr>
            <a:r>
              <a:rPr lang="fr-FR" sz="1600" b="1">
                <a:solidFill>
                  <a:srgbClr val="000000"/>
                </a:solidFill>
                <a:latin typeface="Times New Roman" pitchFamily="18"/>
              </a:rPr>
              <a:t>- à la construction et la maintenance des 13 usines de traitement des pesticides dans l’eau ;</a:t>
            </a:r>
          </a:p>
          <a:p>
            <a:pPr marL="457200" lvl="0" indent="-228600" algn="l" rtl="0">
              <a:spcBef>
                <a:spcPts val="0"/>
              </a:spcBef>
              <a:buNone/>
            </a:pPr>
            <a:endParaRPr lang="fr-FR" sz="1600" b="1">
              <a:solidFill>
                <a:srgbClr val="000000"/>
              </a:solidFill>
              <a:latin typeface="Times New Roman" pitchFamily="18"/>
            </a:endParaRPr>
          </a:p>
          <a:p>
            <a:pPr marL="457200" lvl="0" indent="-228600" algn="l" rtl="0">
              <a:spcBef>
                <a:spcPts val="0"/>
              </a:spcBef>
              <a:buNone/>
            </a:pPr>
            <a:r>
              <a:rPr lang="fr-FR" sz="1600" b="1">
                <a:solidFill>
                  <a:srgbClr val="000000"/>
                </a:solidFill>
                <a:latin typeface="Times New Roman" pitchFamily="18"/>
              </a:rPr>
              <a:t>- au financement partiel de programmes de protection de captages généralement peu efficaces ;</a:t>
            </a:r>
          </a:p>
          <a:p>
            <a:pPr marL="457200" lvl="0" indent="0" algn="l" rtl="0">
              <a:spcBef>
                <a:spcPts val="0"/>
              </a:spcBef>
              <a:buNone/>
            </a:pPr>
            <a:endParaRPr lang="fr-FR" sz="1600" b="1">
              <a:solidFill>
                <a:srgbClr val="000000"/>
              </a:solidFill>
              <a:latin typeface="Times New Roman" pitchFamily="18"/>
            </a:endParaRPr>
          </a:p>
          <a:p>
            <a:pPr marL="457200" lvl="0" indent="-228600" algn="l" rtl="0">
              <a:spcBef>
                <a:spcPts val="0"/>
              </a:spcBef>
              <a:buNone/>
            </a:pPr>
            <a:r>
              <a:rPr lang="fr-FR" sz="1600" b="1">
                <a:solidFill>
                  <a:srgbClr val="000000"/>
                </a:solidFill>
                <a:latin typeface="Times New Roman" pitchFamily="18"/>
              </a:rPr>
              <a:t>- aux subventions de l’Agence de l’Eau aux méga-bassines.</a:t>
            </a:r>
          </a:p>
          <a:p>
            <a:pPr marL="457200" lvl="0" indent="-228600" algn="l" rtl="0">
              <a:spcBef>
                <a:spcPts val="0"/>
              </a:spcBef>
              <a:buNone/>
            </a:pPr>
            <a:endParaRPr lang="fr-FR" sz="1600" b="1">
              <a:solidFill>
                <a:srgbClr val="000000"/>
              </a:solidFill>
              <a:latin typeface="Times New Roman" pitchFamily="18"/>
            </a:endParaRPr>
          </a:p>
          <a:p>
            <a:pPr marL="457200" lvl="0" indent="-228600" algn="l" rtl="0">
              <a:spcBef>
                <a:spcPts val="0"/>
              </a:spcBef>
              <a:buNone/>
            </a:pPr>
            <a:r>
              <a:rPr lang="fr-FR" sz="1600" b="1">
                <a:solidFill>
                  <a:srgbClr val="000000"/>
                </a:solidFill>
                <a:latin typeface="Times New Roman" pitchFamily="18"/>
              </a:rPr>
              <a:t>- Perte de confiance dans la qualité de l’eau potable = bouteilles plastiques = 100 % d’augmentation de la facture totale eau.</a:t>
            </a:r>
          </a:p>
          <a:p>
            <a:pPr marL="0" lvl="0" indent="0" algn="l" rtl="0">
              <a:spcBef>
                <a:spcPts val="0"/>
              </a:spcBef>
              <a:buNone/>
            </a:pPr>
            <a:endParaRPr lang="fr-FR" sz="1600" b="1">
              <a:solidFill>
                <a:srgbClr val="000000"/>
              </a:solidFill>
              <a:latin typeface="Times New Roman" pitchFamily="18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fr-FR" sz="2000" b="1">
                <a:solidFill>
                  <a:srgbClr val="000000"/>
                </a:solidFill>
                <a:highlight>
                  <a:srgbClr val="FFFF00"/>
                </a:highlight>
                <a:latin typeface="Times New Roman" pitchFamily="18"/>
              </a:rPr>
              <a:t>Demandes de l’UFC 86 = priorité à la santé </a:t>
            </a:r>
          </a:p>
          <a:p>
            <a:pPr marL="0" lvl="0" indent="0" algn="ctr" rtl="0">
              <a:spcBef>
                <a:spcPts val="0"/>
              </a:spcBef>
              <a:buNone/>
            </a:pPr>
            <a:endParaRPr lang="fr-FR" sz="2000" b="1">
              <a:solidFill>
                <a:srgbClr val="000000"/>
              </a:solidFill>
              <a:highlight>
                <a:srgbClr val="FFFF00"/>
              </a:highlight>
              <a:latin typeface="Times New Roman" pitchFamily="18"/>
            </a:endParaRPr>
          </a:p>
          <a:p>
            <a:pPr marL="0" lvl="0" indent="0" algn="l" rtl="0">
              <a:spcBef>
                <a:spcPts val="0"/>
              </a:spcBef>
              <a:buChar char="•"/>
            </a:pPr>
            <a:r>
              <a:rPr lang="fr-FR" sz="1400" b="1">
                <a:solidFill>
                  <a:srgbClr val="000000"/>
                </a:solidFill>
                <a:latin typeface="Times New Roman" pitchFamily="18"/>
              </a:rPr>
              <a:t>Une politique de </a:t>
            </a:r>
            <a:r>
              <a:rPr lang="fr-FR" sz="1400" b="1">
                <a:solidFill>
                  <a:srgbClr val="000000"/>
                </a:solidFill>
                <a:highlight>
                  <a:srgbClr val="FFFF00"/>
                </a:highlight>
                <a:latin typeface="Times New Roman" pitchFamily="18"/>
              </a:rPr>
              <a:t>prévention des pollutions diffuses</a:t>
            </a:r>
            <a:r>
              <a:rPr lang="fr-FR" sz="1400" b="1">
                <a:solidFill>
                  <a:srgbClr val="000000"/>
                </a:solidFill>
                <a:latin typeface="Times New Roman" pitchFamily="18"/>
              </a:rPr>
              <a:t> dans une logique gagnant/gagnant avec les agriculteurs.</a:t>
            </a:r>
          </a:p>
          <a:p>
            <a:pPr marL="0" lvl="0" indent="0" algn="l" rtl="0">
              <a:spcBef>
                <a:spcPts val="0"/>
              </a:spcBef>
              <a:buChar char="•"/>
            </a:pPr>
            <a:endParaRPr lang="fr-FR" sz="1400" b="1">
              <a:solidFill>
                <a:srgbClr val="000000"/>
              </a:solidFill>
              <a:latin typeface="Times New Roman" pitchFamily="18"/>
            </a:endParaRPr>
          </a:p>
          <a:p>
            <a:pPr marL="0" lvl="0" indent="0" algn="l" rtl="0">
              <a:spcBef>
                <a:spcPts val="0"/>
              </a:spcBef>
              <a:buChar char="•"/>
            </a:pPr>
            <a:r>
              <a:rPr lang="fr-FR" sz="1400" b="1">
                <a:solidFill>
                  <a:srgbClr val="000000"/>
                </a:solidFill>
                <a:latin typeface="Times New Roman" pitchFamily="18"/>
              </a:rPr>
              <a:t>L’application du </a:t>
            </a:r>
            <a:r>
              <a:rPr lang="fr-FR" sz="1400" b="1">
                <a:solidFill>
                  <a:srgbClr val="000000"/>
                </a:solidFill>
                <a:highlight>
                  <a:srgbClr val="FFFF00"/>
                </a:highlight>
                <a:latin typeface="Times New Roman" pitchFamily="18"/>
              </a:rPr>
              <a:t>principe pollueur-payeur</a:t>
            </a:r>
            <a:r>
              <a:rPr lang="fr-FR" sz="1400" b="1">
                <a:solidFill>
                  <a:srgbClr val="000000"/>
                </a:solidFill>
                <a:latin typeface="Times New Roman" pitchFamily="18"/>
              </a:rPr>
              <a:t>.</a:t>
            </a:r>
          </a:p>
          <a:p>
            <a:pPr marL="0" lvl="0" indent="0" algn="l" rtl="0">
              <a:spcBef>
                <a:spcPts val="0"/>
              </a:spcBef>
              <a:buChar char="•"/>
            </a:pPr>
            <a:endParaRPr lang="fr-FR" sz="1400" b="1">
              <a:solidFill>
                <a:srgbClr val="000000"/>
              </a:solidFill>
              <a:latin typeface="Times New Roman" pitchFamily="18"/>
            </a:endParaRPr>
          </a:p>
          <a:p>
            <a:pPr marL="0" lvl="0" indent="0" algn="l" rtl="0">
              <a:spcBef>
                <a:spcPts val="0"/>
              </a:spcBef>
              <a:buChar char="•"/>
            </a:pPr>
            <a:r>
              <a:rPr lang="fr-FR" sz="1400" b="1">
                <a:solidFill>
                  <a:srgbClr val="000000"/>
                </a:solidFill>
                <a:latin typeface="Times New Roman" pitchFamily="18"/>
              </a:rPr>
              <a:t>L’abrogation de la charte sur les Zones de Non Traitement permettant l’abus d’épandage de pesticides</a:t>
            </a:r>
          </a:p>
          <a:p>
            <a:pPr marL="0" lvl="0" indent="0" algn="l" rtl="0">
              <a:spcBef>
                <a:spcPts val="0"/>
              </a:spcBef>
              <a:buChar char="•"/>
            </a:pPr>
            <a:endParaRPr lang="fr-FR" sz="1400" b="1">
              <a:solidFill>
                <a:srgbClr val="000000"/>
              </a:solidFill>
              <a:latin typeface="Times New Roman" pitchFamily="18"/>
            </a:endParaRPr>
          </a:p>
          <a:p>
            <a:pPr marL="0" lvl="0" indent="0" algn="l" rtl="0">
              <a:spcBef>
                <a:spcPts val="0"/>
              </a:spcBef>
              <a:buChar char="•"/>
            </a:pPr>
            <a:endParaRPr lang="fr-FR" sz="1400" b="1">
              <a:solidFill>
                <a:srgbClr val="000000"/>
              </a:solidFill>
              <a:latin typeface="Times New Roman" pitchFamily="18"/>
            </a:endParaRPr>
          </a:p>
          <a:p>
            <a:pPr marL="0" lvl="0" indent="0" algn="l" rtl="0">
              <a:spcBef>
                <a:spcPts val="0"/>
              </a:spcBef>
              <a:buChar char="•"/>
            </a:pPr>
            <a:r>
              <a:rPr lang="fr-FR" sz="1400" b="1">
                <a:solidFill>
                  <a:srgbClr val="000000"/>
                </a:solidFill>
                <a:latin typeface="Times New Roman" pitchFamily="18"/>
              </a:rPr>
              <a:t> </a:t>
            </a:r>
          </a:p>
          <a:p>
            <a:pPr marL="0" lvl="0" indent="0" algn="l" rtl="0">
              <a:spcBef>
                <a:spcPts val="0"/>
              </a:spcBef>
              <a:buChar char="•"/>
            </a:pPr>
            <a:endParaRPr lang="fr-FR" sz="1400" b="1">
              <a:solidFill>
                <a:srgbClr val="000000"/>
              </a:solidFill>
              <a:latin typeface="Times New Roman" pitchFamily="18"/>
            </a:endParaRPr>
          </a:p>
          <a:p>
            <a:pPr marL="0" lvl="0" indent="0" algn="l" rtl="0">
              <a:spcBef>
                <a:spcPts val="638"/>
              </a:spcBef>
              <a:buNone/>
            </a:pPr>
            <a:r>
              <a:rPr lang="fr-FR">
                <a:solidFill>
                  <a:srgbClr val="000000"/>
                </a:solidFill>
                <a:latin typeface="Arial"/>
              </a:rPr>
              <a:t/>
            </a:r>
            <a:br>
              <a:rPr lang="fr-FR">
                <a:solidFill>
                  <a:srgbClr val="000000"/>
                </a:solidFill>
                <a:latin typeface="Arial"/>
              </a:rPr>
            </a:br>
            <a:endParaRPr lang="fr-FR">
              <a:solidFill>
                <a:srgbClr val="000000"/>
              </a:solidFill>
              <a:latin typeface="Arial"/>
            </a:endParaRPr>
          </a:p>
          <a:p>
            <a:pPr marL="0" lvl="0" indent="0" algn="l" rtl="0">
              <a:spcBef>
                <a:spcPts val="638"/>
              </a:spcBef>
              <a:buNone/>
            </a:pPr>
            <a:endParaRPr lang="fr-FR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itre 3"/>
          <p:cNvSpPr txBox="1">
            <a:spLocks noGrp="1"/>
          </p:cNvSpPr>
          <p:nvPr>
            <p:ph type="title" idx="4294967295"/>
          </p:nvPr>
        </p:nvSpPr>
        <p:spPr>
          <a:xfrm>
            <a:off x="504359" y="226800"/>
            <a:ext cx="9071640" cy="821520"/>
          </a:xfrm>
          <a:solidFill>
            <a:srgbClr val="FFFF00"/>
          </a:solidFill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fr-FR" b="1" u="sng">
                <a:solidFill>
                  <a:srgbClr val="000000"/>
                </a:solidFill>
                <a:latin typeface="Arial" pitchFamily="18"/>
              </a:rPr>
              <a:t>Quel prix à venir 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1188000" marR="612000" lvl="0" indent="0" algn="ctr" rtl="0">
              <a:buNone/>
              <a:tabLst>
                <a:tab pos="1514520" algn="l"/>
              </a:tabLst>
            </a:pPr>
            <a:endParaRPr lang="fr-FR" sz="2400" b="1" i="1" kern="0">
              <a:solidFill>
                <a:srgbClr val="000000"/>
              </a:solidFill>
              <a:latin typeface="Arial"/>
            </a:endParaRPr>
          </a:p>
          <a:p>
            <a:pPr lvl="0">
              <a:buNone/>
            </a:pPr>
            <a:endParaRPr lang="fr-FR"/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fr-FR" sz="5400" i="1" kern="0">
                <a:solidFill>
                  <a:srgbClr val="0000FF"/>
                </a:solidFill>
                <a:latin typeface="Arial"/>
              </a:rPr>
              <a:t>Merci de votre attention</a:t>
            </a:r>
          </a:p>
          <a:p>
            <a:pPr marL="0" lvl="0" indent="0" algn="ctr" rtl="0">
              <a:spcBef>
                <a:spcPts val="0"/>
              </a:spcBef>
              <a:buNone/>
            </a:pPr>
            <a:endParaRPr lang="fr-FR" sz="5400" i="1" kern="0">
              <a:solidFill>
                <a:srgbClr val="0000FF"/>
              </a:solidFill>
              <a:latin typeface="Arial"/>
            </a:endParaRPr>
          </a:p>
          <a:p>
            <a:pPr marL="1188000" marR="612000" lvl="0" indent="0" algn="ctr" rtl="0">
              <a:buNone/>
              <a:tabLst>
                <a:tab pos="1514520" algn="l"/>
              </a:tabLst>
            </a:pPr>
            <a:endParaRPr lang="fr-FR" sz="2400" b="1" i="1" ker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/>
              <a:t>Associations et démocratie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fr-FR"/>
              <a:t>Concertations démocratiques évoluent</a:t>
            </a:r>
          </a:p>
          <a:p>
            <a:pPr lvl="0"/>
            <a:r>
              <a:rPr lang="fr-FR"/>
              <a:t>vers faux semblants</a:t>
            </a:r>
          </a:p>
          <a:p>
            <a:pPr lvl="0"/>
            <a:r>
              <a:rPr lang="fr-FR"/>
              <a:t>Evolution des débats de société vers déséquilibre dangereux</a:t>
            </a:r>
          </a:p>
          <a:p>
            <a:pPr lvl="0"/>
            <a:r>
              <a:rPr lang="fr-FR"/>
              <a:t>Moyens d’information déséquilibrés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/>
              <a:t>Bassines &amp; violences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fr-FR"/>
              <a:t>Cas UFC 79 : payeur exclus des débats</a:t>
            </a:r>
          </a:p>
          <a:p>
            <a:pPr lvl="0"/>
            <a:r>
              <a:rPr lang="fr-FR"/>
              <a:t>UFC 79 sanctionnée 2 fois apres avoir informé les consommateurs (CODERTS + FaceBook)</a:t>
            </a:r>
          </a:p>
          <a:p>
            <a:pPr lvl="0"/>
            <a:r>
              <a:rPr lang="fr-FR"/>
              <a:t>Violences Ste Soline = 2 poids , 2 mesures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8"/>
          <p:cNvSpPr txBox="1">
            <a:spLocks noGrp="1"/>
          </p:cNvSpPr>
          <p:nvPr>
            <p:ph type="title" idx="4294967295"/>
          </p:nvPr>
        </p:nvSpPr>
        <p:spPr>
          <a:xfrm>
            <a:off x="468360" y="189000"/>
            <a:ext cx="8229240" cy="1142640"/>
          </a:xfrm>
          <a:solidFill>
            <a:srgbClr val="FFFF00"/>
          </a:solidFill>
        </p:spPr>
        <p:txBody>
          <a:bodyPr wrap="square" lIns="91440" tIns="45720" rIns="91440" bIns="4572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fr-FR">
                <a:solidFill>
                  <a:srgbClr val="000000"/>
                </a:solidFill>
                <a:latin typeface="Arial" pitchFamily="18"/>
              </a:rPr>
              <a:t>St-Pierre d’Exideuil : usine + interconnexions = 15 millions €</a:t>
            </a:r>
          </a:p>
        </p:txBody>
      </p:sp>
      <p:pic>
        <p:nvPicPr>
          <p:cNvPr id="3" name="Espace réservé du contenu 6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88159" y="1331640"/>
            <a:ext cx="6171840" cy="4276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503999" y="226800"/>
            <a:ext cx="9072000" cy="945000"/>
          </a:xfrm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kern="1200">
                <a:latin typeface="Liberation Sans" pitchFamily="18"/>
              </a:rPr>
              <a:t>solutions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503999" y="1326240"/>
            <a:ext cx="8940960" cy="4030919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spcBef>
                <a:spcPts val="0"/>
              </a:spcBef>
              <a:spcAft>
                <a:spcPts val="1414"/>
              </a:spcAft>
              <a:buNone/>
            </a:pPr>
            <a:r>
              <a:rPr lang="fr-FR" b="1">
                <a:solidFill>
                  <a:srgbClr val="000000"/>
                </a:solidFill>
              </a:rPr>
              <a:t>Il est clair que nous sommes contre la mise en place d’une usine de traitement </a:t>
            </a:r>
            <a:r>
              <a:rPr lang="fr-FR" b="1">
                <a:solidFill>
                  <a:srgbClr val="FF0000"/>
                </a:solidFill>
              </a:rPr>
              <a:t>permanente</a:t>
            </a:r>
            <a:r>
              <a:rPr lang="fr-FR" b="1">
                <a:solidFill>
                  <a:srgbClr val="000000"/>
                </a:solidFill>
              </a:rPr>
              <a:t> qui fait payer à l'abonné le coût de la pollution agricole.</a:t>
            </a:r>
          </a:p>
          <a:p>
            <a:pPr lvl="0">
              <a:spcBef>
                <a:spcPts val="0"/>
              </a:spcBef>
              <a:spcAft>
                <a:spcPts val="1414"/>
              </a:spcAft>
              <a:buNone/>
            </a:pPr>
            <a:r>
              <a:rPr lang="fr-FR" b="1">
                <a:solidFill>
                  <a:srgbClr val="000000"/>
                </a:solidFill>
              </a:rPr>
              <a:t> </a:t>
            </a:r>
          </a:p>
          <a:p>
            <a:pPr lvl="0">
              <a:spcBef>
                <a:spcPts val="0"/>
              </a:spcBef>
              <a:spcAft>
                <a:spcPts val="1414"/>
              </a:spcAft>
              <a:buNone/>
            </a:pPr>
            <a:r>
              <a:rPr lang="fr-FR" sz="2800" b="1">
                <a:solidFill>
                  <a:srgbClr val="000000"/>
                </a:solidFill>
              </a:rPr>
              <a:t>De plus, si les programmes Re-sources ne sont pas des alibis , ces stations de traitement  doivent avoir  une durée de vie limitée à quelques années.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40000" y="226080"/>
            <a:ext cx="9071640" cy="946440"/>
          </a:xfrm>
          <a:solidFill>
            <a:srgbClr val="FFFF00"/>
          </a:solidFill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fr-FR"/>
              <a:t>Consommateur = « vache à lait »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40000" y="1506599"/>
            <a:ext cx="9071640" cy="4253400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fr-FR" sz="2000"/>
              <a:t>Le financement de ces bassines s'effectue par l'intermédiaire des Agences de l'Eau (essentiellement celle de Loire-Bretagne pour ce qui nous concerne) qui sont abondées par les taxes prélevées sur les consommateurs à travers leurs factures d'eau.</a:t>
            </a:r>
          </a:p>
          <a:p>
            <a:pPr lvl="0"/>
            <a:r>
              <a:rPr lang="fr-FR" sz="2000"/>
              <a:t>Sur 100 € de redevances perçues par cette Agence de l’Eau en 2021 :</a:t>
            </a:r>
          </a:p>
          <a:p>
            <a:pPr lvl="0"/>
            <a:r>
              <a:rPr lang="fr-FR" sz="2000"/>
              <a:t> 85 € de redevances de pollution domestique ont été payés par les consommateurs</a:t>
            </a:r>
          </a:p>
          <a:p>
            <a:pPr lvl="0"/>
            <a:r>
              <a:rPr lang="fr-FR" sz="2000"/>
              <a:t>et 2,60 € de redevance de prélèvement payés par les irrigants,</a:t>
            </a:r>
          </a:p>
          <a:p>
            <a:pPr lvl="0"/>
            <a:r>
              <a:rPr lang="fr-FR" sz="2000"/>
              <a:t>plus éventuellement 0,67 € de redevance de pollution s’ils sont également éleveurs.        (source A.E.Loire-Bretagne)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Grp="1"/>
          </p:cNvSpPr>
          <p:nvPr>
            <p:ph type="title"/>
          </p:nvPr>
        </p:nvSpPr>
        <p:spPr>
          <a:xfrm>
            <a:off x="516240" y="214920"/>
            <a:ext cx="8981279" cy="1119240"/>
          </a:xfrm>
          <a:solidFill>
            <a:srgbClr val="FFFF00"/>
          </a:solidFill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1">
              <a:buNone/>
            </a:pPr>
            <a:r>
              <a:rPr lang="fr-FR" sz="3200" b="1"/>
              <a:t>Exemples de prévention efficaces et économiques</a:t>
            </a:r>
          </a:p>
        </p:txBody>
      </p:sp>
      <p:sp>
        <p:nvSpPr>
          <p:cNvPr id="3" name="Rectangle 6"/>
          <p:cNvSpPr txBox="1">
            <a:spLocks noGrp="1"/>
          </p:cNvSpPr>
          <p:nvPr>
            <p:ph idx="1"/>
          </p:nvPr>
        </p:nvSpPr>
        <p:spPr>
          <a:xfrm>
            <a:off x="928439" y="1473119"/>
            <a:ext cx="9072000" cy="4003199"/>
          </a:xfrm>
          <a:solidFill>
            <a:srgbClr val="FFFFF7"/>
          </a:solidFill>
        </p:spPr>
        <p:txBody>
          <a:bodyPr wrap="square" lIns="91440" tIns="45720" rIns="91440" bIns="45720" anchor="t" anchorCtr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343080" lvl="0" indent="-343080" algn="l" rtl="0" hangingPunct="1">
              <a:lnSpc>
                <a:spcPct val="90000"/>
              </a:lnSpc>
              <a:spcBef>
                <a:spcPts val="700"/>
              </a:spcBef>
              <a:buNone/>
            </a:pPr>
            <a:endParaRPr lang="fr-FR" sz="2800">
              <a:solidFill>
                <a:srgbClr val="000000"/>
              </a:solidFill>
            </a:endParaRPr>
          </a:p>
          <a:p>
            <a:pPr marL="343080" lvl="0" indent="-343080" algn="l" rtl="0" hangingPunct="1">
              <a:lnSpc>
                <a:spcPct val="90000"/>
              </a:lnSpc>
              <a:spcBef>
                <a:spcPts val="700"/>
              </a:spcBef>
              <a:buSzPct val="100000"/>
              <a:buChar char="•"/>
            </a:pPr>
            <a:r>
              <a:rPr lang="fr-FR" sz="2600" b="1">
                <a:solidFill>
                  <a:srgbClr val="000000"/>
                </a:solidFill>
              </a:rPr>
              <a:t>Munich</a:t>
            </a:r>
            <a:r>
              <a:rPr lang="fr-FR" sz="2600">
                <a:solidFill>
                  <a:srgbClr val="000000"/>
                </a:solidFill>
              </a:rPr>
              <a:t> : 1 300 000 hab. Coût de soutien aux agriculteurs biologiques : </a:t>
            </a:r>
            <a:r>
              <a:rPr lang="fr-FR" sz="2600" u="sng">
                <a:solidFill>
                  <a:srgbClr val="FF0000"/>
                </a:solidFill>
              </a:rPr>
              <a:t>0,01 € / m3 d’eau</a:t>
            </a:r>
          </a:p>
          <a:p>
            <a:pPr marL="343080" lvl="0" indent="-343080" algn="l" rtl="0" hangingPunct="1">
              <a:lnSpc>
                <a:spcPct val="90000"/>
              </a:lnSpc>
              <a:spcBef>
                <a:spcPts val="700"/>
              </a:spcBef>
              <a:buSzPct val="100000"/>
              <a:buChar char="•"/>
            </a:pPr>
            <a:endParaRPr lang="fr-FR" sz="2600">
              <a:solidFill>
                <a:srgbClr val="000000"/>
              </a:solidFill>
            </a:endParaRPr>
          </a:p>
          <a:p>
            <a:pPr marL="343080" lvl="0" indent="-343080" algn="l" rtl="0" hangingPunct="1">
              <a:lnSpc>
                <a:spcPct val="90000"/>
              </a:lnSpc>
              <a:spcBef>
                <a:spcPts val="700"/>
              </a:spcBef>
              <a:buSzPct val="100000"/>
              <a:buChar char="•"/>
            </a:pPr>
            <a:r>
              <a:rPr lang="fr-FR" sz="2600" b="1">
                <a:solidFill>
                  <a:srgbClr val="000000"/>
                </a:solidFill>
              </a:rPr>
              <a:t>Lons le Saulnier</a:t>
            </a:r>
            <a:r>
              <a:rPr lang="fr-FR" sz="2600">
                <a:solidFill>
                  <a:srgbClr val="000000"/>
                </a:solidFill>
              </a:rPr>
              <a:t> : conventions avec agriculteurs du bassin versant. Coût : </a:t>
            </a:r>
            <a:r>
              <a:rPr lang="fr-FR" sz="2600" u="sng">
                <a:solidFill>
                  <a:srgbClr val="FF0000"/>
                </a:solidFill>
              </a:rPr>
              <a:t>0,02 € / m3 d'eau</a:t>
            </a:r>
          </a:p>
          <a:p>
            <a:pPr marL="343080" lvl="0" indent="-343080" algn="l" rtl="0" hangingPunct="1">
              <a:lnSpc>
                <a:spcPct val="90000"/>
              </a:lnSpc>
              <a:spcBef>
                <a:spcPts val="700"/>
              </a:spcBef>
              <a:buSzPct val="100000"/>
              <a:buChar char="•"/>
            </a:pPr>
            <a:endParaRPr lang="fr-FR" sz="2600" u="sng">
              <a:solidFill>
                <a:srgbClr val="FF0000"/>
              </a:solidFill>
            </a:endParaRPr>
          </a:p>
          <a:p>
            <a:pPr marL="343080" lvl="0" indent="-343080" algn="l" rtl="0" hangingPunct="1">
              <a:lnSpc>
                <a:spcPct val="90000"/>
              </a:lnSpc>
              <a:spcBef>
                <a:spcPts val="700"/>
              </a:spcBef>
              <a:buSzPct val="100000"/>
              <a:buChar char="•"/>
            </a:pPr>
            <a:r>
              <a:rPr lang="fr-FR" sz="2600">
                <a:solidFill>
                  <a:srgbClr val="000000"/>
                </a:solidFill>
              </a:rPr>
              <a:t>Efficace, moins cher, idéal pour les Générations futures  </a:t>
            </a:r>
          </a:p>
          <a:p>
            <a:pPr marL="343080" lvl="0" indent="-343080" algn="l" rtl="0" hangingPunct="1">
              <a:lnSpc>
                <a:spcPct val="90000"/>
              </a:lnSpc>
              <a:spcBef>
                <a:spcPts val="700"/>
              </a:spcBef>
              <a:buSzPct val="100000"/>
              <a:buChar char="•"/>
            </a:pPr>
            <a:r>
              <a:rPr lang="fr-FR" sz="2600">
                <a:solidFill>
                  <a:srgbClr val="000000"/>
                </a:solidFill>
              </a:rPr>
              <a:t>et Consensuel (y compris pour les agriculteurs concernés)</a:t>
            </a:r>
          </a:p>
          <a:p>
            <a:pPr marL="343080" lvl="0" indent="-343080" algn="l" rtl="0" hangingPunct="1">
              <a:lnSpc>
                <a:spcPct val="90000"/>
              </a:lnSpc>
              <a:spcBef>
                <a:spcPts val="700"/>
              </a:spcBef>
              <a:buSzPct val="100000"/>
              <a:buChar char="•"/>
            </a:pPr>
            <a:endParaRPr lang="fr-FR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03640" y="22680"/>
            <a:ext cx="9071640" cy="946440"/>
          </a:xfrm>
          <a:solidFill>
            <a:srgbClr val="FFFF00"/>
          </a:solidFill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>
              <a:buNone/>
            </a:pPr>
            <a:r>
              <a:rPr lang="fr-FR"/>
              <a:t>Différentes limites de « qualité »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648360" y="1146600"/>
            <a:ext cx="9071640" cy="4253400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fr-FR" sz="2600" b="1"/>
              <a:t>0,1</a:t>
            </a:r>
            <a:r>
              <a:rPr lang="fr-FR" sz="2600"/>
              <a:t> µg/L pour chaque substance de pesticides y compris les métabolites pertinents</a:t>
            </a:r>
          </a:p>
          <a:p>
            <a:pPr lvl="0"/>
            <a:r>
              <a:rPr lang="fr-FR" sz="2600" b="1"/>
              <a:t>0,5</a:t>
            </a:r>
            <a:r>
              <a:rPr lang="fr-FR" sz="2600"/>
              <a:t> µg/L pour la somme des pesticides</a:t>
            </a:r>
          </a:p>
          <a:p>
            <a:pPr lvl="0">
              <a:lnSpc>
                <a:spcPct val="150000"/>
              </a:lnSpc>
            </a:pPr>
            <a:endParaRPr lang="fr-FR" sz="1500"/>
          </a:p>
          <a:p>
            <a:pPr lvl="0"/>
            <a:r>
              <a:rPr lang="fr-FR" sz="2600" b="1"/>
              <a:t>0,9</a:t>
            </a:r>
            <a:r>
              <a:rPr lang="fr-FR" sz="2600"/>
              <a:t> µg/L pour chaque métabolite non pertinent</a:t>
            </a:r>
          </a:p>
          <a:p>
            <a:pPr lvl="0"/>
            <a:r>
              <a:rPr lang="fr-FR" sz="2600" b="1"/>
              <a:t>3</a:t>
            </a:r>
            <a:r>
              <a:rPr lang="fr-FR" sz="2600"/>
              <a:t> µg/L pour un métabolite du chlorothalonil (valeur sanitaire transitoire)</a:t>
            </a:r>
          </a:p>
          <a:p>
            <a:pPr lvl="0">
              <a:buNone/>
            </a:pPr>
            <a:endParaRPr lang="fr-FR" sz="1400">
              <a:latin typeface="Arial"/>
              <a:cs typeface="Arial"/>
            </a:endParaRPr>
          </a:p>
          <a:p>
            <a:pPr lvl="0">
              <a:buNone/>
            </a:pPr>
            <a:r>
              <a:rPr lang="fr-FR" sz="1400">
                <a:latin typeface="Arial"/>
                <a:cs typeface="Arial"/>
              </a:rPr>
              <a:t>Pour l’ANSES : « Un métabolite de pesticides est jugé pertinent ... s’il y a lieu de considérer qu’il pourrait engendrer (lui-même ou ses produits de transformation) un risque sanitaire inacceptable pour le consommateur. »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144000" y="187200"/>
            <a:ext cx="9756000" cy="1024199"/>
          </a:xfrm>
          <a:solidFill>
            <a:srgbClr val="CCCCFF"/>
          </a:solidFill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spcBef>
                <a:spcPts val="1417"/>
              </a:spcBef>
              <a:buNone/>
            </a:pPr>
            <a:r>
              <a:rPr lang="fr-FR" sz="4800"/>
              <a:t>Priorité à la Santé : C’est possible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180000" y="1350000"/>
            <a:ext cx="9720000" cy="4320000"/>
          </a:xfrm>
          <a:solidFill>
            <a:srgbClr val="FFFFFF"/>
          </a:solidFill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endParaRPr lang="fr-FR" sz="2200"/>
          </a:p>
          <a:p>
            <a:pPr lvl="0">
              <a:buNone/>
            </a:pPr>
            <a:r>
              <a:rPr lang="fr-FR" sz="2200"/>
              <a:t>- Interdire les pesticides et limiter l’azote dans les Périmètres de captages</a:t>
            </a:r>
          </a:p>
          <a:p>
            <a:pPr lvl="0">
              <a:buNone/>
            </a:pPr>
            <a:r>
              <a:rPr lang="fr-FR" sz="2200"/>
              <a:t>- Garantir la qualité de l’eau potable avec des contrats gagnant/gagnant entre agriculteurs et collectivités locales</a:t>
            </a:r>
          </a:p>
          <a:p>
            <a:pPr marL="360000" marR="612000" lvl="0" indent="36000">
              <a:buNone/>
              <a:tabLst>
                <a:tab pos="686520" algn="l"/>
              </a:tabLst>
            </a:pPr>
            <a:endParaRPr lang="fr-FR" sz="2200" i="1">
              <a:solidFill>
                <a:srgbClr val="3465A4"/>
              </a:solidFill>
            </a:endParaRPr>
          </a:p>
          <a:p>
            <a:pPr marL="360000" marR="612000" lvl="0" indent="36000">
              <a:buNone/>
              <a:tabLst>
                <a:tab pos="686520" algn="l"/>
              </a:tabLst>
            </a:pPr>
            <a:r>
              <a:rPr lang="fr-FR" sz="2200" i="1">
                <a:solidFill>
                  <a:srgbClr val="3465A4"/>
                </a:solidFill>
              </a:rPr>
              <a:t>- Toutes les parties concernées sont satisfaites</a:t>
            </a:r>
          </a:p>
          <a:p>
            <a:pPr marL="360000" marR="612000" lvl="0" indent="36000">
              <a:buNone/>
              <a:tabLst>
                <a:tab pos="686520" algn="l"/>
              </a:tabLst>
            </a:pPr>
            <a:r>
              <a:rPr lang="fr-FR" sz="2200" i="1">
                <a:solidFill>
                  <a:srgbClr val="3465A4"/>
                </a:solidFill>
              </a:rPr>
              <a:t> (y compris les agriculteurs sur le captage)</a:t>
            </a:r>
          </a:p>
          <a:p>
            <a:pPr marL="360000" marR="612000" lvl="0" indent="36000">
              <a:buNone/>
              <a:tabLst>
                <a:tab pos="686520" algn="l"/>
              </a:tabLst>
            </a:pPr>
            <a:r>
              <a:rPr lang="fr-FR" sz="2200" i="1">
                <a:solidFill>
                  <a:srgbClr val="3465A4"/>
                </a:solidFill>
              </a:rPr>
              <a:t>Sauf l’industrie des pesticides (et 2 syndicats agricoles)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5"/>
          <p:cNvSpPr txBox="1">
            <a:spLocks noGrp="1"/>
          </p:cNvSpPr>
          <p:nvPr>
            <p:ph type="title"/>
          </p:nvPr>
        </p:nvSpPr>
        <p:spPr>
          <a:xfrm>
            <a:off x="468000" y="76680"/>
            <a:ext cx="9072000" cy="643320"/>
          </a:xfrm>
          <a:solidFill>
            <a:srgbClr val="FFFF00"/>
          </a:solidFill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b="1" u="sng"/>
              <a:t>Statistiques  Santé en France </a:t>
            </a:r>
            <a:r>
              <a:rPr lang="fr-FR"/>
              <a:t/>
            </a:r>
            <a:br>
              <a:rPr lang="fr-FR"/>
            </a:br>
            <a:endParaRPr lang="fr-FR"/>
          </a:p>
        </p:txBody>
      </p:sp>
      <p:sp>
        <p:nvSpPr>
          <p:cNvPr id="3" name="Espace réservé du contenu 3"/>
          <p:cNvSpPr txBox="1">
            <a:spLocks noGrp="1"/>
          </p:cNvSpPr>
          <p:nvPr>
            <p:ph idx="1"/>
          </p:nvPr>
        </p:nvSpPr>
        <p:spPr>
          <a:xfrm>
            <a:off x="515159" y="870119"/>
            <a:ext cx="9072000" cy="4584239"/>
          </a:xfrm>
        </p:spPr>
        <p:txBody>
          <a:bodyPr wrap="square" lIns="91440" tIns="45720" rIns="91440" bIns="45720" anchor="t" anchorCtr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343080" lvl="0" indent="-343080" algn="l" rtl="0">
              <a:spcBef>
                <a:spcPts val="400"/>
              </a:spcBef>
              <a:buNone/>
            </a:pPr>
            <a:endParaRPr lang="fr-FR" sz="2000" b="1" kern="0">
              <a:solidFill>
                <a:srgbClr val="000000"/>
              </a:solidFill>
              <a:latin typeface="Arial"/>
            </a:endParaRPr>
          </a:p>
          <a:p>
            <a:pPr marL="343080" lvl="0" indent="-343080" algn="l" rtl="0">
              <a:spcBef>
                <a:spcPts val="499"/>
              </a:spcBef>
              <a:buSzPct val="100000"/>
              <a:buFont typeface="Arial" pitchFamily="34"/>
              <a:buChar char="•"/>
            </a:pPr>
            <a:r>
              <a:rPr lang="fr-FR" sz="2000" b="1" kern="0">
                <a:solidFill>
                  <a:srgbClr val="000000"/>
                </a:solidFill>
                <a:latin typeface="Arial"/>
              </a:rPr>
              <a:t>Les Maladies chroniques ont doublé en 15 ans (de 3 à 6 millions)</a:t>
            </a:r>
            <a:r>
              <a:rPr lang="fr-FR" sz="2000" kern="0">
                <a:solidFill>
                  <a:srgbClr val="000000"/>
                </a:solidFill>
                <a:latin typeface="Arial"/>
              </a:rPr>
              <a:t/>
            </a:r>
            <a:br>
              <a:rPr lang="fr-FR" sz="2000" kern="0">
                <a:solidFill>
                  <a:srgbClr val="000000"/>
                </a:solidFill>
                <a:latin typeface="Arial"/>
              </a:rPr>
            </a:br>
            <a:r>
              <a:rPr lang="fr-FR" sz="2000" kern="0">
                <a:solidFill>
                  <a:srgbClr val="000000"/>
                </a:solidFill>
                <a:latin typeface="Arial"/>
              </a:rPr>
              <a:t>(calculs de la CNAM Caisse d’Assurance Maladie)</a:t>
            </a:r>
          </a:p>
          <a:p>
            <a:pPr marL="343080" lvl="0" indent="-343080" algn="l" rtl="0">
              <a:spcBef>
                <a:spcPts val="499"/>
              </a:spcBef>
              <a:buSzPct val="100000"/>
              <a:buFont typeface="Arial" pitchFamily="34"/>
              <a:buChar char="•"/>
            </a:pPr>
            <a:r>
              <a:rPr lang="fr-FR" sz="2000" b="1" kern="0">
                <a:solidFill>
                  <a:srgbClr val="000000"/>
                </a:solidFill>
                <a:latin typeface="Arial"/>
              </a:rPr>
              <a:t>Les Maladies chroniques affaiblissent les résistances à toutes les épidémies (voir statistiques COVID)</a:t>
            </a:r>
          </a:p>
          <a:p>
            <a:pPr marL="343080" lvl="0" indent="-343080" algn="l" rtl="0">
              <a:spcBef>
                <a:spcPts val="499"/>
              </a:spcBef>
              <a:buSzPct val="100000"/>
              <a:buFont typeface="Arial" pitchFamily="34"/>
              <a:buChar char="•"/>
            </a:pPr>
            <a:endParaRPr lang="fr-FR" sz="2000" b="1" kern="0">
              <a:solidFill>
                <a:srgbClr val="000000"/>
              </a:solidFill>
              <a:latin typeface="Arial"/>
            </a:endParaRPr>
          </a:p>
          <a:p>
            <a:pPr marL="343080" lvl="0" indent="-343080" algn="l" rtl="0">
              <a:spcBef>
                <a:spcPts val="499"/>
              </a:spcBef>
              <a:buSzPct val="100000"/>
              <a:buFont typeface="Arial" pitchFamily="34"/>
              <a:buChar char="•"/>
            </a:pPr>
            <a:r>
              <a:rPr lang="fr-FR" sz="2000" b="1" kern="0">
                <a:solidFill>
                  <a:srgbClr val="000000"/>
                </a:solidFill>
                <a:latin typeface="Arial"/>
              </a:rPr>
              <a:t>D</a:t>
            </a:r>
            <a:r>
              <a:rPr lang="fr-FR" sz="2000" b="1" kern="0">
                <a:latin typeface="Arial"/>
              </a:rPr>
              <a:t>ernières statistiques sur le Cancer :</a:t>
            </a:r>
          </a:p>
          <a:p>
            <a:pPr marL="343080" lvl="0" indent="-343080" algn="l" rtl="0">
              <a:spcBef>
                <a:spcPts val="499"/>
              </a:spcBef>
              <a:buNone/>
            </a:pPr>
            <a:r>
              <a:rPr lang="fr-FR" sz="2000" b="1" kern="0">
                <a:latin typeface="Arial"/>
              </a:rPr>
              <a:t>leur nombre a doublé malgré tous les investissements</a:t>
            </a:r>
          </a:p>
          <a:p>
            <a:pPr marL="343080" lvl="0" indent="-343080" algn="l" rtl="0">
              <a:spcBef>
                <a:spcPts val="499"/>
              </a:spcBef>
              <a:buNone/>
            </a:pPr>
            <a:endParaRPr lang="fr-FR" sz="2000" b="1" kern="0">
              <a:latin typeface="Arial"/>
            </a:endParaRPr>
          </a:p>
          <a:p>
            <a:pPr marL="343080" lvl="0" indent="-343080" algn="l" rtl="0">
              <a:spcBef>
                <a:spcPts val="499"/>
              </a:spcBef>
              <a:buSzPct val="100000"/>
              <a:buChar char="•"/>
            </a:pPr>
            <a:r>
              <a:rPr lang="fr-FR" sz="2000" b="1" kern="0">
                <a:solidFill>
                  <a:srgbClr val="000000"/>
                </a:solidFill>
                <a:latin typeface="Arial"/>
              </a:rPr>
              <a:t>Les effets des mélanges de produits chimiques sont hors de contrôle et imprévisibles</a:t>
            </a:r>
          </a:p>
          <a:p>
            <a:pPr marL="343080" lvl="0" indent="-343080" algn="l" rtl="0">
              <a:spcBef>
                <a:spcPts val="499"/>
              </a:spcBef>
              <a:buSzPct val="100000"/>
              <a:buChar char="•"/>
            </a:pPr>
            <a:r>
              <a:rPr lang="fr-FR" sz="2000" b="1" kern="0">
                <a:solidFill>
                  <a:srgbClr val="000000"/>
                </a:solidFill>
                <a:latin typeface="Arial"/>
              </a:rPr>
              <a:t>Une minorité sont éliminés, une minorité des effets s’annulent, mais il reste les effets majorants d’addition et de multiplication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5"/>
          <p:cNvSpPr txBox="1">
            <a:spLocks noGrp="1"/>
          </p:cNvSpPr>
          <p:nvPr>
            <p:ph type="title"/>
          </p:nvPr>
        </p:nvSpPr>
        <p:spPr>
          <a:xfrm>
            <a:off x="468000" y="76680"/>
            <a:ext cx="9072000" cy="643320"/>
          </a:xfrm>
          <a:solidFill>
            <a:srgbClr val="FFFF00"/>
          </a:solidFill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b="1" u="sng"/>
              <a:t>Eau et Santé </a:t>
            </a:r>
            <a:r>
              <a:rPr lang="fr-FR"/>
              <a:t/>
            </a:r>
            <a:br>
              <a:rPr lang="fr-FR"/>
            </a:br>
            <a:endParaRPr lang="fr-FR"/>
          </a:p>
        </p:txBody>
      </p:sp>
      <p:sp>
        <p:nvSpPr>
          <p:cNvPr id="3" name="Espace réservé du contenu 3"/>
          <p:cNvSpPr txBox="1">
            <a:spLocks noGrp="1"/>
          </p:cNvSpPr>
          <p:nvPr>
            <p:ph idx="1"/>
          </p:nvPr>
        </p:nvSpPr>
        <p:spPr>
          <a:xfrm>
            <a:off x="515159" y="870119"/>
            <a:ext cx="9072000" cy="4584239"/>
          </a:xfrm>
        </p:spPr>
        <p:txBody>
          <a:bodyPr wrap="square" lIns="91440" tIns="45720" rIns="91440" bIns="45720" anchor="t" anchorCtr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343080" lvl="0" indent="-343080" algn="l" rtl="0">
              <a:spcBef>
                <a:spcPts val="400"/>
              </a:spcBef>
              <a:buNone/>
            </a:pPr>
            <a:r>
              <a:rPr lang="fr-FR" sz="2000" b="1" kern="0">
                <a:solidFill>
                  <a:srgbClr val="000000"/>
                </a:solidFill>
                <a:latin typeface="Arial"/>
              </a:rPr>
              <a:t>        OMS + ONU + Europe + Ministère de la santé (PNSE 4 )</a:t>
            </a:r>
          </a:p>
          <a:p>
            <a:pPr marL="343080" lvl="0" indent="-343080" algn="l" rtl="0">
              <a:spcBef>
                <a:spcPts val="400"/>
              </a:spcBef>
              <a:buNone/>
            </a:pPr>
            <a:endParaRPr lang="fr-FR" sz="2000" b="1" kern="0">
              <a:solidFill>
                <a:srgbClr val="000000"/>
              </a:solidFill>
              <a:latin typeface="Arial"/>
            </a:endParaRPr>
          </a:p>
          <a:p>
            <a:pPr marL="343080" lvl="0" indent="-343080" algn="l" rtl="0">
              <a:spcBef>
                <a:spcPts val="499"/>
              </a:spcBef>
              <a:buSzPct val="100000"/>
              <a:buFont typeface="Arial" pitchFamily="34"/>
              <a:buChar char="•"/>
            </a:pPr>
            <a:r>
              <a:rPr lang="fr-FR" sz="2000" b="1" kern="0">
                <a:solidFill>
                  <a:srgbClr val="000000"/>
                </a:solidFill>
                <a:latin typeface="Arial"/>
              </a:rPr>
              <a:t>Les Maladies chroniques sont attribuées à l’accumulation des produits chimiques (100 000 recensés dont une grande partie  dans la vie courante).</a:t>
            </a:r>
            <a:r>
              <a:rPr lang="fr-FR" sz="2000" kern="0">
                <a:solidFill>
                  <a:srgbClr val="000000"/>
                </a:solidFill>
                <a:latin typeface="Arial"/>
              </a:rPr>
              <a:t/>
            </a:r>
            <a:br>
              <a:rPr lang="fr-FR" sz="2000" kern="0">
                <a:solidFill>
                  <a:srgbClr val="000000"/>
                </a:solidFill>
                <a:latin typeface="Arial"/>
              </a:rPr>
            </a:br>
            <a:endParaRPr lang="fr-FR" sz="2000" kern="0">
              <a:solidFill>
                <a:srgbClr val="000000"/>
              </a:solidFill>
              <a:latin typeface="Arial"/>
            </a:endParaRPr>
          </a:p>
          <a:p>
            <a:pPr marL="343080" lvl="0" indent="-343080" algn="l" rtl="0">
              <a:spcBef>
                <a:spcPts val="499"/>
              </a:spcBef>
              <a:buSzPct val="100000"/>
              <a:buChar char="•"/>
            </a:pPr>
            <a:r>
              <a:rPr lang="fr-FR" sz="2000" b="1" kern="0">
                <a:solidFill>
                  <a:srgbClr val="000000"/>
                </a:solidFill>
                <a:latin typeface="Arial"/>
              </a:rPr>
              <a:t>L’Europe projette  en 2020, en période de crise COVID, </a:t>
            </a:r>
            <a:r>
              <a:rPr lang="fr-FR" sz="2000" b="1" kern="0">
                <a:solidFill>
                  <a:srgbClr val="C5000B"/>
                </a:solidFill>
                <a:latin typeface="Arial"/>
              </a:rPr>
              <a:t>d'éliminer les produits chimiques les plus nocifs</a:t>
            </a:r>
            <a:r>
              <a:rPr lang="fr-FR" sz="2000" b="1" kern="0">
                <a:solidFill>
                  <a:srgbClr val="000000"/>
                </a:solidFill>
                <a:latin typeface="Arial"/>
              </a:rPr>
              <a:t> avant  2030 … puis </a:t>
            </a:r>
            <a:r>
              <a:rPr lang="fr-FR" sz="2000" b="1" kern="0">
                <a:solidFill>
                  <a:srgbClr val="C5000B"/>
                </a:solidFill>
                <a:latin typeface="Arial"/>
              </a:rPr>
              <a:t>retarde</a:t>
            </a:r>
            <a:r>
              <a:rPr lang="fr-FR" sz="2000" b="1" kern="0">
                <a:solidFill>
                  <a:srgbClr val="000000"/>
                </a:solidFill>
                <a:latin typeface="Arial"/>
              </a:rPr>
              <a:t> à 2040 au vu des difficultés socio-économiques.</a:t>
            </a:r>
            <a:r>
              <a:rPr lang="fr-FR" sz="2000" kern="0">
                <a:solidFill>
                  <a:srgbClr val="000000"/>
                </a:solidFill>
                <a:latin typeface="Arial"/>
              </a:rPr>
              <a:t/>
            </a:r>
            <a:br>
              <a:rPr lang="fr-FR" sz="2000" kern="0">
                <a:solidFill>
                  <a:srgbClr val="000000"/>
                </a:solidFill>
                <a:latin typeface="Arial"/>
              </a:rPr>
            </a:br>
            <a:endParaRPr lang="fr-FR" sz="2000" kern="0">
              <a:solidFill>
                <a:srgbClr val="000000"/>
              </a:solidFill>
              <a:latin typeface="Arial"/>
            </a:endParaRPr>
          </a:p>
          <a:p>
            <a:pPr marL="343080" lvl="0" indent="-343080" algn="l" rtl="0">
              <a:spcBef>
                <a:spcPts val="499"/>
              </a:spcBef>
              <a:buSzPct val="100000"/>
              <a:buChar char="•"/>
            </a:pPr>
            <a:r>
              <a:rPr lang="fr-FR" sz="2000" b="1" kern="0">
                <a:solidFill>
                  <a:srgbClr val="000000"/>
                </a:solidFill>
                <a:latin typeface="Arial"/>
              </a:rPr>
              <a:t>Les AMM </a:t>
            </a:r>
            <a:r>
              <a:rPr lang="fr-FR" sz="2000" b="1" kern="0">
                <a:solidFill>
                  <a:srgbClr val="C5000B"/>
                </a:solidFill>
                <a:latin typeface="Arial"/>
              </a:rPr>
              <a:t>portent sur les substances seules, sans prendre en compte les mélanges ni les additifs.</a:t>
            </a:r>
          </a:p>
          <a:p>
            <a:pPr marL="343080" lvl="0" indent="-343080" algn="l" rtl="0">
              <a:spcBef>
                <a:spcPts val="499"/>
              </a:spcBef>
              <a:buSzPct val="100000"/>
              <a:buChar char="•"/>
            </a:pPr>
            <a:endParaRPr lang="fr-FR" sz="2000" b="1" ker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1"/>
          <p:cNvSpPr txBox="1">
            <a:spLocks noGrp="1"/>
          </p:cNvSpPr>
          <p:nvPr>
            <p:ph type="title"/>
          </p:nvPr>
        </p:nvSpPr>
        <p:spPr>
          <a:xfrm>
            <a:off x="503999" y="226800"/>
            <a:ext cx="9072000" cy="493200"/>
          </a:xfrm>
          <a:solidFill>
            <a:srgbClr val="FFFF00"/>
          </a:solidFill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2000" b="1" u="sng"/>
              <a:t>Position de l’agro chimie (UIPP + FNSEA + ministère agriculture )</a:t>
            </a:r>
            <a:r>
              <a:rPr lang="fr-FR"/>
              <a:t/>
            </a:r>
            <a:br>
              <a:rPr lang="fr-FR"/>
            </a:br>
            <a:endParaRPr lang="fr-FR"/>
          </a:p>
        </p:txBody>
      </p:sp>
      <p:sp>
        <p:nvSpPr>
          <p:cNvPr id="3" name="Espace réservé du contenu 10"/>
          <p:cNvSpPr txBox="1">
            <a:spLocks noGrp="1"/>
          </p:cNvSpPr>
          <p:nvPr>
            <p:ph idx="1"/>
          </p:nvPr>
        </p:nvSpPr>
        <p:spPr>
          <a:xfrm>
            <a:off x="503999" y="1048680"/>
            <a:ext cx="9072000" cy="4272480"/>
          </a:xfrm>
        </p:spPr>
        <p:txBody>
          <a:bodyPr wrap="square" lIns="91440" tIns="45720" rIns="91440" bIns="45720" anchor="t" anchorCtr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343080" lvl="0" indent="-343080" algn="l" rtl="0">
              <a:spcBef>
                <a:spcPts val="499"/>
              </a:spcBef>
              <a:buNone/>
            </a:pPr>
            <a:r>
              <a:rPr lang="fr-FR" sz="2000" b="1" u="sng" kern="0">
                <a:solidFill>
                  <a:srgbClr val="000000"/>
                </a:solidFill>
                <a:latin typeface="Arial"/>
              </a:rPr>
              <a:t> Les décideurs</a:t>
            </a:r>
            <a:r>
              <a:rPr lang="fr-FR" sz="2000" b="1" kern="0">
                <a:solidFill>
                  <a:srgbClr val="000000"/>
                </a:solidFill>
                <a:latin typeface="Arial"/>
              </a:rPr>
              <a:t> (élus et administrations )</a:t>
            </a:r>
            <a:r>
              <a:rPr lang="fr-FR" sz="2000" b="1" u="sng" kern="0">
                <a:solidFill>
                  <a:srgbClr val="000000"/>
                </a:solidFill>
                <a:latin typeface="Arial"/>
              </a:rPr>
              <a:t> ont fait 1 choix de société </a:t>
            </a:r>
            <a:r>
              <a:rPr lang="fr-FR" sz="2000" b="1" kern="0">
                <a:solidFill>
                  <a:srgbClr val="000000"/>
                </a:solidFill>
                <a:latin typeface="Arial"/>
              </a:rPr>
              <a:t> : en faveur de l’activité de l’agro-chimie.</a:t>
            </a:r>
          </a:p>
          <a:p>
            <a:pPr marL="343080" lvl="0" indent="-343080" algn="l" rtl="0">
              <a:spcBef>
                <a:spcPts val="499"/>
              </a:spcBef>
              <a:buNone/>
            </a:pPr>
            <a:r>
              <a:rPr lang="fr-FR" sz="2000" b="1" kern="0">
                <a:solidFill>
                  <a:srgbClr val="000000"/>
                </a:solidFill>
                <a:latin typeface="Arial"/>
              </a:rPr>
              <a:t>             Aucune interdiction de pesticides dans les périmètres de</a:t>
            </a:r>
          </a:p>
          <a:p>
            <a:pPr marL="343080" lvl="0" indent="-343080" algn="l" rtl="0">
              <a:spcBef>
                <a:spcPts val="499"/>
              </a:spcBef>
              <a:buNone/>
            </a:pPr>
            <a:r>
              <a:rPr lang="fr-FR" sz="2000" b="1" kern="0">
                <a:solidFill>
                  <a:srgbClr val="000000"/>
                </a:solidFill>
                <a:latin typeface="Arial"/>
              </a:rPr>
              <a:t>             protection des captages (PPR et PPE).</a:t>
            </a:r>
          </a:p>
          <a:p>
            <a:pPr marL="343080" lvl="0" indent="-343080" algn="l" rtl="0">
              <a:spcBef>
                <a:spcPts val="499"/>
              </a:spcBef>
              <a:buNone/>
            </a:pPr>
            <a:r>
              <a:rPr lang="fr-FR" sz="2000" b="1" u="sng" kern="0">
                <a:solidFill>
                  <a:srgbClr val="000000"/>
                </a:solidFill>
                <a:latin typeface="Arial"/>
              </a:rPr>
              <a:t>Conséquences</a:t>
            </a:r>
            <a:r>
              <a:rPr lang="fr-FR" sz="2000" b="1" kern="0">
                <a:solidFill>
                  <a:srgbClr val="000000"/>
                </a:solidFill>
                <a:latin typeface="Arial"/>
              </a:rPr>
              <a:t> : lorsque les pollutions s’accumulent :</a:t>
            </a:r>
          </a:p>
          <a:p>
            <a:pPr marL="743040" lvl="1" indent="-285840" algn="l" rtl="0" hangingPunct="0">
              <a:spcBef>
                <a:spcPts val="400"/>
              </a:spcBef>
              <a:buSzPct val="100000"/>
            </a:pPr>
            <a:r>
              <a:rPr lang="fr-FR" sz="1600" b="1" kern="0">
                <a:solidFill>
                  <a:srgbClr val="000000"/>
                </a:solidFill>
                <a:latin typeface="Arial"/>
              </a:rPr>
              <a:t>les captages sont abandonnés (70 abandons dans la Vienne)</a:t>
            </a:r>
          </a:p>
          <a:p>
            <a:pPr marL="743040" lvl="1" indent="-285840" algn="l" rtl="0" hangingPunct="0">
              <a:spcBef>
                <a:spcPts val="400"/>
              </a:spcBef>
              <a:buSzPct val="100000"/>
            </a:pPr>
            <a:r>
              <a:rPr lang="fr-FR" sz="1600" b="1" kern="0">
                <a:solidFill>
                  <a:srgbClr val="000000"/>
                </a:solidFill>
                <a:latin typeface="Arial"/>
              </a:rPr>
              <a:t>puis nouvelles recherches  (jusqu’à épuisement des sources)</a:t>
            </a:r>
          </a:p>
          <a:p>
            <a:pPr marL="743040" lvl="1" indent="-285840" algn="l" rtl="0" hangingPunct="0">
              <a:spcBef>
                <a:spcPts val="400"/>
              </a:spcBef>
              <a:buSzPct val="100000"/>
            </a:pPr>
            <a:r>
              <a:rPr lang="fr-FR" sz="1600" b="1" kern="0">
                <a:solidFill>
                  <a:srgbClr val="000000"/>
                </a:solidFill>
                <a:latin typeface="Arial"/>
              </a:rPr>
              <a:t>puis éventuels branchements sur les communes voisines</a:t>
            </a:r>
          </a:p>
          <a:p>
            <a:pPr marL="743040" lvl="1" indent="-285840" algn="l" rtl="0" hangingPunct="0">
              <a:spcBef>
                <a:spcPts val="400"/>
              </a:spcBef>
              <a:buSzPct val="100000"/>
            </a:pPr>
            <a:r>
              <a:rPr lang="fr-FR" sz="1600" b="1" kern="0">
                <a:solidFill>
                  <a:srgbClr val="000000"/>
                </a:solidFill>
                <a:latin typeface="Arial"/>
              </a:rPr>
              <a:t>puis construction d’usines de traitement des pesticides et nitrates</a:t>
            </a:r>
          </a:p>
          <a:p>
            <a:pPr marL="743040" lvl="1" indent="-285840" algn="l" rtl="0" hangingPunct="0">
              <a:spcBef>
                <a:spcPts val="400"/>
              </a:spcBef>
              <a:buSzPct val="100000"/>
            </a:pPr>
            <a:r>
              <a:rPr lang="fr-FR" sz="1600" b="1" kern="0">
                <a:solidFill>
                  <a:srgbClr val="000000"/>
                </a:solidFill>
                <a:latin typeface="Arial"/>
              </a:rPr>
              <a:t>avec dérogation à la qualité de l’eau distribuée pendant 3 ans au moins</a:t>
            </a:r>
          </a:p>
          <a:p>
            <a:pPr marL="743040" lvl="1" indent="-285840" algn="l" rtl="0" hangingPunct="0">
              <a:spcBef>
                <a:spcPts val="400"/>
              </a:spcBef>
              <a:buSzPct val="100000"/>
            </a:pPr>
            <a:r>
              <a:rPr lang="fr-FR" sz="1600" b="1" kern="0">
                <a:solidFill>
                  <a:srgbClr val="000000"/>
                </a:solidFill>
                <a:latin typeface="Arial"/>
              </a:rPr>
              <a:t>puis les pollutions agricoles diffuses peuvent continuer.</a:t>
            </a:r>
          </a:p>
          <a:p>
            <a:pPr marL="743040" lvl="1" indent="-285840" algn="l" rtl="0" hangingPunct="0">
              <a:spcBef>
                <a:spcPts val="400"/>
              </a:spcBef>
              <a:buSzPct val="100000"/>
            </a:pPr>
            <a:endParaRPr lang="fr-FR" sz="1600" b="1" kern="0">
              <a:solidFill>
                <a:srgbClr val="000000"/>
              </a:solidFill>
              <a:latin typeface="Arial"/>
            </a:endParaRPr>
          </a:p>
          <a:p>
            <a:pPr marL="343080" lvl="0" indent="-343080" algn="l" rtl="0">
              <a:spcBef>
                <a:spcPts val="499"/>
              </a:spcBef>
              <a:buNone/>
            </a:pPr>
            <a:r>
              <a:rPr lang="fr-FR" sz="2000" b="1" kern="0">
                <a:solidFill>
                  <a:srgbClr val="000000"/>
                </a:solidFill>
                <a:latin typeface="Arial"/>
              </a:rPr>
              <a:t>Pourtant : Aider les agriculteurs dans les périmètres de protection des captages coûte beaucoup moins cher que de dépolluer l’eau.</a:t>
            </a:r>
          </a:p>
          <a:p>
            <a:pPr marL="343080" lvl="0" indent="-343080" algn="l" rtl="0">
              <a:spcBef>
                <a:spcPts val="799"/>
              </a:spcBef>
              <a:buNone/>
            </a:pPr>
            <a:r>
              <a:rPr lang="fr-FR" kern="0">
                <a:solidFill>
                  <a:srgbClr val="000000"/>
                </a:solidFill>
                <a:latin typeface="Arial"/>
              </a:rPr>
              <a:t/>
            </a:r>
            <a:br>
              <a:rPr lang="fr-FR" kern="0">
                <a:solidFill>
                  <a:srgbClr val="000000"/>
                </a:solidFill>
                <a:latin typeface="Arial"/>
              </a:rPr>
            </a:br>
            <a:endParaRPr lang="fr-FR" kern="0">
              <a:solidFill>
                <a:srgbClr val="000000"/>
              </a:solidFill>
              <a:latin typeface="Arial"/>
            </a:endParaRPr>
          </a:p>
          <a:p>
            <a:pPr marL="343080" lvl="0" indent="-343080" algn="l" rtl="0">
              <a:spcBef>
                <a:spcPts val="799"/>
              </a:spcBef>
              <a:buNone/>
            </a:pPr>
            <a:endParaRPr lang="fr-FR" ker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6"/>
          <p:cNvSpPr txBox="1">
            <a:spLocks noGrp="1"/>
          </p:cNvSpPr>
          <p:nvPr>
            <p:ph type="title"/>
          </p:nvPr>
        </p:nvSpPr>
        <p:spPr>
          <a:xfrm>
            <a:off x="503999" y="226800"/>
            <a:ext cx="9072000" cy="945000"/>
          </a:xfrm>
          <a:solidFill>
            <a:srgbClr val="FFFF00"/>
          </a:solidFill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b="1" u="sng"/>
              <a:t>Pollution de l’eau potable du 86</a:t>
            </a:r>
          </a:p>
        </p:txBody>
      </p:sp>
      <p:sp>
        <p:nvSpPr>
          <p:cNvPr id="3" name="Espace réservé du contenu 1"/>
          <p:cNvSpPr txBox="1">
            <a:spLocks noGrp="1"/>
          </p:cNvSpPr>
          <p:nvPr>
            <p:ph idx="1"/>
          </p:nvPr>
        </p:nvSpPr>
        <p:spPr>
          <a:xfrm>
            <a:off x="503999" y="1171800"/>
            <a:ext cx="9072000" cy="3741840"/>
          </a:xfrm>
        </p:spPr>
        <p:txBody>
          <a:bodyPr wrap="square" lIns="91440" tIns="45720" rIns="91440" bIns="45720" anchor="t" anchorCtr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343080" lvl="0" indent="-343080" algn="l" rtl="0">
              <a:spcBef>
                <a:spcPts val="300"/>
              </a:spcBef>
              <a:buNone/>
            </a:pPr>
            <a:endParaRPr lang="fr-FR" sz="1200" kern="0">
              <a:solidFill>
                <a:srgbClr val="000000"/>
              </a:solidFill>
              <a:latin typeface="Arial"/>
            </a:endParaRPr>
          </a:p>
          <a:p>
            <a:pPr marL="343080" lvl="0" indent="-343080" algn="l" rtl="0">
              <a:spcBef>
                <a:spcPts val="499"/>
              </a:spcBef>
              <a:buSzPct val="100000"/>
              <a:buChar char="•"/>
            </a:pPr>
            <a:r>
              <a:rPr lang="fr-FR" sz="2000" b="1" kern="0">
                <a:solidFill>
                  <a:srgbClr val="000000"/>
                </a:solidFill>
                <a:latin typeface="Arial"/>
              </a:rPr>
              <a:t>Normes vieilles de 20 ans (voir Europe)</a:t>
            </a:r>
          </a:p>
          <a:p>
            <a:pPr marL="343080" lvl="0" indent="-343080" algn="l" rtl="0">
              <a:spcBef>
                <a:spcPts val="499"/>
              </a:spcBef>
              <a:buSzPct val="100000"/>
              <a:buChar char="•"/>
            </a:pPr>
            <a:r>
              <a:rPr lang="fr-FR" sz="2000" b="1" kern="0">
                <a:solidFill>
                  <a:srgbClr val="000000"/>
                </a:solidFill>
                <a:latin typeface="Arial"/>
              </a:rPr>
              <a:t>24 % des analyses d’eau révèlent la présence de Perturbateurs Endocriniens avérés ou suspectés</a:t>
            </a:r>
          </a:p>
          <a:p>
            <a:pPr marL="343080" lvl="0" indent="-343080" algn="l" rtl="0">
              <a:spcBef>
                <a:spcPts val="499"/>
              </a:spcBef>
              <a:buSzPct val="100000"/>
              <a:buChar char="•"/>
            </a:pPr>
            <a:r>
              <a:rPr lang="fr-FR" sz="2000" b="1" kern="0">
                <a:solidFill>
                  <a:srgbClr val="000000"/>
                </a:solidFill>
                <a:latin typeface="Arial"/>
              </a:rPr>
              <a:t>Des dépassements (pesticides du maïs) ont concerné 23 000 consommateurs jusqu’à fin 2022</a:t>
            </a:r>
          </a:p>
          <a:p>
            <a:pPr lvl="0"/>
            <a:r>
              <a:rPr lang="fr-FR" sz="2000" b="1" kern="0">
                <a:solidFill>
                  <a:srgbClr val="000000"/>
                </a:solidFill>
                <a:latin typeface="Arial"/>
                <a:cs typeface="Arial"/>
              </a:rPr>
              <a:t>A de rares exceptions près, il n’y a plus de dépassement de la limite réglementaire de 0,1 μg/L, grâce à :</a:t>
            </a:r>
          </a:p>
          <a:p>
            <a:pPr lvl="0">
              <a:buNone/>
            </a:pPr>
            <a:r>
              <a:rPr lang="fr-FR" sz="2000" b="1" kern="0">
                <a:solidFill>
                  <a:srgbClr val="000000"/>
                </a:solidFill>
                <a:latin typeface="Arial"/>
                <a:cs typeface="Arial"/>
              </a:rPr>
              <a:t>- 13 usines de traitement par charbon actif dans la Vienne - dont 4 depuis 2023 (desservant environ 50 % de la population) ;</a:t>
            </a:r>
          </a:p>
          <a:p>
            <a:pPr lvl="0">
              <a:buNone/>
            </a:pPr>
            <a:r>
              <a:rPr lang="fr-FR" sz="2000" b="1" kern="0">
                <a:solidFill>
                  <a:srgbClr val="000000"/>
                </a:solidFill>
                <a:latin typeface="Arial"/>
                <a:cs typeface="Arial"/>
              </a:rPr>
              <a:t>- des mélanges d’eaux parfois nécessaires ;</a:t>
            </a:r>
          </a:p>
          <a:p>
            <a:pPr lvl="0">
              <a:buNone/>
            </a:pPr>
            <a:r>
              <a:rPr lang="fr-FR" sz="2000" b="1" kern="0">
                <a:solidFill>
                  <a:srgbClr val="000000"/>
                </a:solidFill>
                <a:latin typeface="Arial"/>
                <a:cs typeface="Arial"/>
              </a:rPr>
              <a:t>- des métabolites déclarés non pertinents fin 2022.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503999" y="226800"/>
            <a:ext cx="9072000" cy="1573200"/>
          </a:xfrm>
          <a:solidFill>
            <a:srgbClr val="FFFF00"/>
          </a:solidFill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b="1"/>
              <a:t>Nouveau depuis 2022 :</a:t>
            </a:r>
            <a:br>
              <a:rPr lang="fr-FR" b="1"/>
            </a:br>
            <a:r>
              <a:rPr lang="fr-FR" b="1"/>
              <a:t> le chlorothalonil</a:t>
            </a:r>
          </a:p>
        </p:txBody>
      </p:sp>
      <p:sp>
        <p:nvSpPr>
          <p:cNvPr id="3" name="Espace réservé du contenu 5"/>
          <p:cNvSpPr txBox="1">
            <a:spLocks noGrp="1"/>
          </p:cNvSpPr>
          <p:nvPr>
            <p:ph idx="1"/>
          </p:nvPr>
        </p:nvSpPr>
        <p:spPr>
          <a:xfrm>
            <a:off x="540000" y="2198160"/>
            <a:ext cx="9072000" cy="2841839"/>
          </a:xfrm>
        </p:spPr>
        <p:txBody>
          <a:bodyPr wrap="square" lIns="91440" tIns="45720" rIns="91440" bIns="45720" anchor="t" anchorCtr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343080" lvl="0" indent="-343080" algn="l" rtl="0">
              <a:spcBef>
                <a:spcPts val="300"/>
              </a:spcBef>
              <a:buNone/>
            </a:pPr>
            <a:endParaRPr lang="fr-FR" sz="1200" kern="0">
              <a:solidFill>
                <a:srgbClr val="000000"/>
              </a:solidFill>
              <a:latin typeface="Arial"/>
            </a:endParaRPr>
          </a:p>
          <a:p>
            <a:pPr marL="343080" lvl="0" indent="-343080" algn="l" rtl="0"/>
            <a:r>
              <a:rPr lang="fr-FR" sz="2100" b="1" kern="0">
                <a:solidFill>
                  <a:srgbClr val="000000"/>
                </a:solidFill>
                <a:latin typeface="Arial"/>
                <a:cs typeface="Arial"/>
              </a:rPr>
              <a:t>Fongicide interdit depu</a:t>
            </a:r>
            <a:r>
              <a:rPr lang="fr-FR" sz="2200" b="1" kern="0">
                <a:solidFill>
                  <a:srgbClr val="000000"/>
                </a:solidFill>
                <a:latin typeface="Arial"/>
                <a:cs typeface="Arial"/>
              </a:rPr>
              <a:t>is 3 ans</a:t>
            </a:r>
          </a:p>
          <a:p>
            <a:pPr marL="343080" lvl="0" indent="-343080" algn="l" rtl="0"/>
            <a:r>
              <a:rPr lang="fr-FR" sz="2200" b="1" kern="0">
                <a:solidFill>
                  <a:srgbClr val="000000"/>
                </a:solidFill>
                <a:latin typeface="Arial"/>
                <a:cs typeface="Arial"/>
              </a:rPr>
              <a:t>Utilis</a:t>
            </a:r>
            <a:r>
              <a:rPr lang="fr-FR" sz="2100" b="1" kern="0">
                <a:solidFill>
                  <a:srgbClr val="000000"/>
                </a:solidFill>
                <a:latin typeface="Arial"/>
                <a:cs typeface="Arial"/>
              </a:rPr>
              <a:t>é depuis 50 ans et recherché depuis 2 ans</a:t>
            </a:r>
          </a:p>
          <a:p>
            <a:pPr marL="343080" lvl="0" indent="-343080" algn="l" rtl="0"/>
            <a:r>
              <a:rPr lang="fr-FR" sz="2100" b="1" kern="0">
                <a:solidFill>
                  <a:srgbClr val="000000"/>
                </a:solidFill>
                <a:latin typeface="Arial"/>
                <a:cs typeface="Arial"/>
              </a:rPr>
              <a:t>Retrouvé dans 2/3 des captages</a:t>
            </a:r>
          </a:p>
          <a:p>
            <a:pPr marL="360000" lvl="0" algn="l" rtl="0"/>
            <a:r>
              <a:rPr lang="fr-FR" sz="2100" b="1" kern="0">
                <a:solidFill>
                  <a:srgbClr val="000000"/>
                </a:solidFill>
                <a:latin typeface="Arial"/>
                <a:cs typeface="Arial"/>
              </a:rPr>
              <a:t>Réévaluation de sa toxicité, en cours, par l’ANSES, à partir des études fournies par l’industriel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/>
          <p:cNvSpPr txBox="1">
            <a:spLocks noGrp="1"/>
          </p:cNvSpPr>
          <p:nvPr>
            <p:ph type="title"/>
          </p:nvPr>
        </p:nvSpPr>
        <p:spPr>
          <a:xfrm>
            <a:off x="503999" y="226800"/>
            <a:ext cx="9072000" cy="1213199"/>
          </a:xfrm>
          <a:solidFill>
            <a:srgbClr val="FFFF00"/>
          </a:solidFill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b="1"/>
              <a:t>Décisions officielles</a:t>
            </a:r>
            <a:br>
              <a:rPr lang="fr-FR" b="1"/>
            </a:br>
            <a:r>
              <a:rPr lang="fr-FR" b="1"/>
              <a:t> sans   résultats</a:t>
            </a:r>
          </a:p>
        </p:txBody>
      </p:sp>
      <p:sp>
        <p:nvSpPr>
          <p:cNvPr id="3" name="Espace réservé du contenu 4"/>
          <p:cNvSpPr txBox="1">
            <a:spLocks noGrp="1"/>
          </p:cNvSpPr>
          <p:nvPr>
            <p:ph idx="1"/>
          </p:nvPr>
        </p:nvSpPr>
        <p:spPr>
          <a:xfrm>
            <a:off x="540000" y="1530000"/>
            <a:ext cx="9072000" cy="3870000"/>
          </a:xfrm>
        </p:spPr>
        <p:txBody>
          <a:bodyPr wrap="square" lIns="91440" tIns="45720" rIns="91440" bIns="45720" anchor="t" anchorCtr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343080" lvl="0" indent="-343080" algn="l" rtl="0">
              <a:spcBef>
                <a:spcPts val="300"/>
              </a:spcBef>
              <a:buNone/>
            </a:pPr>
            <a:endParaRPr lang="fr-FR" sz="1200" kern="0">
              <a:solidFill>
                <a:srgbClr val="000000"/>
              </a:solidFill>
              <a:latin typeface="Arial"/>
            </a:endParaRPr>
          </a:p>
          <a:p>
            <a:pPr marL="343080" lvl="0" indent="-343080" algn="l" rtl="0"/>
            <a:r>
              <a:rPr lang="fr-FR" sz="2400" b="1" kern="0">
                <a:solidFill>
                  <a:srgbClr val="000000"/>
                </a:solidFill>
                <a:latin typeface="Arial"/>
                <a:cs typeface="Arial"/>
              </a:rPr>
              <a:t>ZRE depuis 1994 : </a:t>
            </a:r>
            <a:r>
              <a:rPr lang="fr-FR" sz="2400" b="1" kern="0">
                <a:solidFill>
                  <a:srgbClr val="D81B60"/>
                </a:solidFill>
                <a:latin typeface="Arial"/>
                <a:cs typeface="Arial"/>
              </a:rPr>
              <a:t>29 ans après</a:t>
            </a:r>
            <a:r>
              <a:rPr lang="fr-FR" sz="2400" b="1" kern="0">
                <a:solidFill>
                  <a:srgbClr val="000000"/>
                </a:solidFill>
                <a:latin typeface="Arial"/>
                <a:cs typeface="Arial"/>
              </a:rPr>
              <a:t>, qu’en est-il ?</a:t>
            </a:r>
          </a:p>
          <a:p>
            <a:pPr marL="343080" lvl="0" indent="-343080" algn="l" rtl="0"/>
            <a:r>
              <a:rPr lang="fr-FR" sz="2400" b="1" kern="0">
                <a:solidFill>
                  <a:srgbClr val="000000"/>
                </a:solidFill>
                <a:latin typeface="Arial"/>
                <a:cs typeface="Arial"/>
              </a:rPr>
              <a:t>Programme d’Actions National nitrates : en 2023, nous en sommes au PAN n° 7</a:t>
            </a:r>
          </a:p>
          <a:p>
            <a:pPr marL="343080" lvl="0" indent="-343080" algn="l" rtl="0"/>
            <a:r>
              <a:rPr lang="fr-FR" sz="2400" b="1" kern="0">
                <a:solidFill>
                  <a:srgbClr val="000000"/>
                </a:solidFill>
                <a:latin typeface="Arial"/>
                <a:cs typeface="Arial"/>
              </a:rPr>
              <a:t>Programme éco-phyto II : fin programmée de tous les usages du glyphosate en 2022. Nous sommes en 2023 !</a:t>
            </a:r>
          </a:p>
          <a:p>
            <a:pPr marL="360000" lvl="0" algn="l" rtl="0"/>
            <a:r>
              <a:rPr lang="fr-FR" sz="2400" b="1" kern="0">
                <a:solidFill>
                  <a:srgbClr val="000000"/>
                </a:solidFill>
                <a:latin typeface="Arial"/>
                <a:cs typeface="Arial"/>
              </a:rPr>
              <a:t>Le Sénat a adopté un dispositif permettant au ministre de l’agriculture d’imposer un bilan « bénéfices-risques » à l’ANSES.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yout2 obj Titre et conten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itre et conten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610</Words>
  <Application>Microsoft Office PowerPoint</Application>
  <PresentationFormat>Affichage à l'écran (4:3)</PresentationFormat>
  <Paragraphs>146</Paragraphs>
  <Slides>20</Slides>
  <Notes>20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20</vt:i4>
      </vt:variant>
    </vt:vector>
  </HeadingPairs>
  <TitlesOfParts>
    <vt:vector size="23" baseType="lpstr">
      <vt:lpstr>Standard</vt:lpstr>
      <vt:lpstr>Layout2 obj Titre et contenu</vt:lpstr>
      <vt:lpstr>Titre et contenu</vt:lpstr>
      <vt:lpstr>Présentation PowerPoint</vt:lpstr>
      <vt:lpstr>Exemples de prévention efficaces et économiques</vt:lpstr>
      <vt:lpstr>Priorité à la Santé : C’est possible</vt:lpstr>
      <vt:lpstr>Statistiques  Santé en France  </vt:lpstr>
      <vt:lpstr>Eau et Santé  </vt:lpstr>
      <vt:lpstr>Position de l’agro chimie (UIPP + FNSEA + ministère agriculture ) </vt:lpstr>
      <vt:lpstr>Pollution de l’eau potable du 86</vt:lpstr>
      <vt:lpstr>Nouveau depuis 2022 :  le chlorothalonil</vt:lpstr>
      <vt:lpstr>Décisions officielles  sans   résultats</vt:lpstr>
      <vt:lpstr>Finances  Bassines</vt:lpstr>
      <vt:lpstr>Qui doit payer ?</vt:lpstr>
      <vt:lpstr>Déjà limiter les risques</vt:lpstr>
      <vt:lpstr>Quel prix à venir ?</vt:lpstr>
      <vt:lpstr>Présentation PowerPoint</vt:lpstr>
      <vt:lpstr>Associations et démocratie</vt:lpstr>
      <vt:lpstr>Bassines &amp; violences</vt:lpstr>
      <vt:lpstr>St-Pierre d’Exideuil : usine + interconnexions = 15 millions €</vt:lpstr>
      <vt:lpstr>solutions</vt:lpstr>
      <vt:lpstr>Consommateur = « vache à lait »</vt:lpstr>
      <vt:lpstr>Différentes limites de « qualité 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88</cp:revision>
  <dcterms:created xsi:type="dcterms:W3CDTF">2023-01-17T12:16:39Z</dcterms:created>
  <dcterms:modified xsi:type="dcterms:W3CDTF">2023-08-28T08:05:24Z</dcterms:modified>
</cp:coreProperties>
</file>